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0" r:id="rId2"/>
    <p:sldId id="416" r:id="rId3"/>
    <p:sldId id="407" r:id="rId4"/>
    <p:sldId id="351" r:id="rId5"/>
    <p:sldId id="371" r:id="rId6"/>
    <p:sldId id="378" r:id="rId7"/>
    <p:sldId id="372" r:id="rId8"/>
    <p:sldId id="373" r:id="rId9"/>
    <p:sldId id="375" r:id="rId10"/>
    <p:sldId id="417" r:id="rId11"/>
    <p:sldId id="410" r:id="rId12"/>
    <p:sldId id="411" r:id="rId13"/>
    <p:sldId id="412" r:id="rId14"/>
    <p:sldId id="413" r:id="rId15"/>
    <p:sldId id="414" r:id="rId16"/>
    <p:sldId id="415" r:id="rId17"/>
    <p:sldId id="418" r:id="rId18"/>
    <p:sldId id="395" r:id="rId19"/>
    <p:sldId id="393" r:id="rId20"/>
    <p:sldId id="396" r:id="rId21"/>
    <p:sldId id="397" r:id="rId22"/>
    <p:sldId id="398" r:id="rId23"/>
    <p:sldId id="399" r:id="rId24"/>
    <p:sldId id="400" r:id="rId25"/>
    <p:sldId id="401" r:id="rId26"/>
    <p:sldId id="321" r:id="rId27"/>
    <p:sldId id="323" r:id="rId28"/>
    <p:sldId id="379" r:id="rId29"/>
  </p:sldIdLst>
  <p:sldSz cx="12188825" cy="6858000"/>
  <p:notesSz cx="9944100" cy="6805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5107" autoAdjust="0"/>
  </p:normalViewPr>
  <p:slideViewPr>
    <p:cSldViewPr showGuides="1">
      <p:cViewPr>
        <p:scale>
          <a:sx n="60" d="100"/>
          <a:sy n="60" d="100"/>
        </p:scale>
        <p:origin x="907" y="6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309110" cy="341464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632689" y="4"/>
            <a:ext cx="4309110" cy="341464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32792A1E-DF95-4135-8EB6-F6F77708149F}" type="datetimeFigureOut">
              <a:rPr lang="da-DK" smtClean="0"/>
              <a:t>12-10-2021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2" y="6464152"/>
            <a:ext cx="4309110" cy="341463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5632689" y="6464152"/>
            <a:ext cx="4309110" cy="341463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E78DD693-21AE-48D2-A32D-674816CE73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5777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309110" cy="341464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32689" y="4"/>
            <a:ext cx="4309110" cy="341464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12-10-2021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49313"/>
            <a:ext cx="4083050" cy="2297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7" rIns="91414" bIns="45707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4412" y="3275204"/>
            <a:ext cx="7955279" cy="2679710"/>
          </a:xfrm>
          <a:prstGeom prst="rect">
            <a:avLst/>
          </a:prstGeom>
        </p:spPr>
        <p:txBody>
          <a:bodyPr vert="horz" lIns="91414" tIns="45707" rIns="91414" bIns="45707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2" y="6464152"/>
            <a:ext cx="4309110" cy="341463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32689" y="6464152"/>
            <a:ext cx="4309110" cy="341463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139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340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78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Hurtig forklarin</a:t>
            </a:r>
            <a:r>
              <a:rPr lang="da-DK" baseline="0" dirty="0" smtClean="0"/>
              <a:t>g af de forskellige step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33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061">
              <a:defRPr/>
            </a:pPr>
            <a:r>
              <a:rPr lang="da-DK" dirty="0" smtClean="0">
                <a:solidFill>
                  <a:schemeClr val="accent4"/>
                </a:solidFill>
              </a:rPr>
              <a:t>Flere ejendomme = flere </a:t>
            </a:r>
            <a:r>
              <a:rPr lang="da-DK" dirty="0" err="1" smtClean="0">
                <a:solidFill>
                  <a:schemeClr val="accent4"/>
                </a:solidFill>
              </a:rPr>
              <a:t>ovk</a:t>
            </a:r>
            <a:r>
              <a:rPr lang="da-DK" dirty="0" smtClean="0">
                <a:solidFill>
                  <a:schemeClr val="accent4"/>
                </a:solidFill>
              </a:rPr>
              <a:t>.</a:t>
            </a:r>
          </a:p>
          <a:p>
            <a:pPr defTabSz="957061">
              <a:defRPr/>
            </a:pPr>
            <a:endParaRPr lang="da-DK" dirty="0" smtClean="0">
              <a:solidFill>
                <a:schemeClr val="accent4"/>
              </a:solidFill>
            </a:endParaRPr>
          </a:p>
          <a:p>
            <a:pPr defTabSz="957061">
              <a:defRPr/>
            </a:pPr>
            <a:r>
              <a:rPr lang="da-DK" dirty="0" smtClean="0">
                <a:solidFill>
                  <a:schemeClr val="accent4"/>
                </a:solidFill>
              </a:rPr>
              <a:t>Her henvises</a:t>
            </a:r>
            <a:r>
              <a:rPr lang="da-DK" baseline="0" dirty="0" smtClean="0">
                <a:solidFill>
                  <a:schemeClr val="accent4"/>
                </a:solidFill>
              </a:rPr>
              <a:t> til Anders And eksempel, som i forvejen er fordelt på bordene </a:t>
            </a:r>
            <a:endParaRPr lang="da-DK" dirty="0" smtClean="0">
              <a:solidFill>
                <a:schemeClr val="accent4"/>
              </a:solidFill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333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Når planlægningen</a:t>
            </a:r>
            <a:r>
              <a:rPr lang="da-DK" baseline="0" dirty="0" smtClean="0"/>
              <a:t> er overstået, skal jordfordelingen berigtiges. Det er en myndighedsopgave som består i, at alle handlerne skal gennemgås. Vi gennemgår alle de ting, som I </a:t>
            </a:r>
            <a:r>
              <a:rPr lang="da-DK" baseline="0" dirty="0" err="1" smtClean="0"/>
              <a:t>i</a:t>
            </a:r>
            <a:r>
              <a:rPr lang="da-DK" baseline="0" dirty="0" smtClean="0"/>
              <a:t> normale handler får gjort EFTER, at I har købt og solgt arealer.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Når alt er gennemgået, indstiller Landbrugsstyrelsen til en ekstern jordfordelingskommission, at jordfordelingen skal gennemføres. Jordfordelingskommissionen træffer afgørelse om, at jordfordelingen skal gennemføres på et kendelsesmøde, og 1-2 uger efter det, skifter arealerne så formelt ejerskab på en fastsat dag, som vi kalder for skæringsdagen. 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8252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198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539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82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3B0152F7-DAF5-4AB8-A94D-0E5CF3A50811}" type="datetime2">
              <a:rPr lang="da-DK" smtClean="0"/>
              <a:t>12. oktober 2021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1C7CF11-9635-47EE-9CFC-2AA90FDDBD83}" type="datetime2">
              <a:rPr lang="da-DK" smtClean="0"/>
              <a:t>12. oktober 2021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3CAD4E7-24F2-40A0-B8E1-F5F1972C430E}" type="datetime2">
              <a:rPr lang="da-DK" smtClean="0"/>
              <a:t>12. oktober 2021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1B16D69-AA93-4259-B1C8-6C5EEC341EBE}" type="datetime2">
              <a:rPr lang="da-DK" smtClean="0"/>
              <a:t>12. oktober 2021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019122A-7053-4EAB-B0F3-CBD049ACD8AC}" type="datetime2">
              <a:rPr lang="da-DK" smtClean="0"/>
              <a:t>12. oktober 2021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D654E7-A535-4FA4-AC0A-6BF061617785}" type="datetime2">
              <a:rPr lang="da-DK" smtClean="0"/>
              <a:t>12. oktober 2021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4F8BF3-C85E-4B6D-9F20-A64EC29328F2}" type="datetime2">
              <a:rPr lang="da-DK" smtClean="0"/>
              <a:t>12. oktober 2021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23028D9-D3FB-4C11-B51B-38E611686DC3}" type="datetime2">
              <a:rPr lang="da-DK" smtClean="0"/>
              <a:t>12. oktober 2021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0E0308-5600-4CBD-B90E-A0F0E061E388}" type="datetime2">
              <a:rPr lang="da-DK" smtClean="0"/>
              <a:t>12. oktober 2021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62A3B27-7E69-4DD1-8BB6-03C08CBA70FD}" type="datetime2">
              <a:rPr lang="da-DK" smtClean="0"/>
              <a:t>12. oktober 2021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0015345-CF5B-497E-A4E0-DAA53ECE89D4}" type="datetime2">
              <a:rPr lang="da-DK" smtClean="0"/>
              <a:t>12. oktober 2021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0FDDCBE-AD6F-40CD-9C07-033924FEC402}" type="datetime2">
              <a:rPr lang="da-DK" smtClean="0"/>
              <a:t>12. oktober 2021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2486DADB-6B85-4123-820C-5B7D6A5D22AB}" type="datetime2">
              <a:rPr lang="da-DK" smtClean="0"/>
              <a:t>12. oktober 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5B5D3927-B20D-4492-9AAC-669D77D467D3}" type="datetime2">
              <a:rPr lang="da-DK" smtClean="0"/>
              <a:t>12. oktober 2021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4742CFA5-5CF7-4079-8AF7-1828EB21180B}" type="datetime2">
              <a:rPr lang="da-DK" smtClean="0"/>
              <a:t>12. oktober 2021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9893C69E-BD9A-4D36-BC83-99028AC07780}" type="datetime2">
              <a:rPr lang="da-DK" smtClean="0"/>
              <a:t>12. oktober 2021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4317C13-2137-424E-A282-1205043F3F97}" type="datetime2">
              <a:rPr lang="da-DK" smtClean="0"/>
              <a:t>12. oktober 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7754AA-B837-4827-A410-4CF9D8899948}" type="datetime2">
              <a:rPr lang="da-DK" smtClean="0"/>
              <a:t>12. oktober 2021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8F7036FE-6469-4E4E-8009-FC758EEFE747}" type="datetime2">
              <a:rPr lang="da-DK" smtClean="0"/>
              <a:t>12. oktober 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BE6AFED4-85A0-41CB-A443-FFE102FB7F17}" type="datetime2">
              <a:rPr lang="da-DK" smtClean="0"/>
              <a:t>12. oktober 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863E0871-0988-4EA8-803A-310820E9AAC2}" type="datetime2">
              <a:rPr lang="da-DK" smtClean="0"/>
              <a:t>12. oktober 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C854439-664A-4D6E-9DA6-11A9899DD79F}" type="datetime2">
              <a:rPr lang="da-DK" smtClean="0"/>
              <a:t>12. oktober 2021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693812" y="1772816"/>
            <a:ext cx="9361040" cy="20968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da-DK" dirty="0" smtClean="0"/>
              <a:t>Jordfordeling og erstatning </a:t>
            </a:r>
          </a:p>
          <a:p>
            <a:pPr algn="ctr"/>
            <a:r>
              <a:rPr lang="da-DK" dirty="0" smtClean="0"/>
              <a:t>Hvilke muligheder er der for lodsejerne</a:t>
            </a:r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Tapdrup, lavbundsprojekt</a:t>
            </a:r>
          </a:p>
          <a:p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Erik Steen Kristensen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2" name="Tekstfelt 1"/>
          <p:cNvSpPr txBox="1"/>
          <p:nvPr/>
        </p:nvSpPr>
        <p:spPr>
          <a:xfrm>
            <a:off x="2508672" y="4490536"/>
            <a:ext cx="529433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2400" b="1" i="1" dirty="0" smtClean="0">
                <a:solidFill>
                  <a:schemeClr val="bg1"/>
                </a:solidFill>
              </a:rPr>
              <a:t>Lodsejermøde den 11. oktober  2021</a:t>
            </a:r>
          </a:p>
          <a:p>
            <a:pPr algn="ctr"/>
            <a:r>
              <a:rPr lang="da-DK" sz="2400" b="1" i="1" dirty="0">
                <a:solidFill>
                  <a:schemeClr val="bg1"/>
                </a:solidFill>
              </a:rPr>
              <a:t>i</a:t>
            </a:r>
            <a:r>
              <a:rPr lang="da-DK" sz="2400" b="1" i="1" dirty="0" smtClean="0">
                <a:solidFill>
                  <a:schemeClr val="bg1"/>
                </a:solidFill>
              </a:rPr>
              <a:t> Tapdrup forsamlingshus</a:t>
            </a:r>
          </a:p>
        </p:txBody>
      </p:sp>
    </p:spTree>
    <p:extLst>
      <p:ext uri="{BB962C8B-B14F-4D97-AF65-F5344CB8AC3E}">
        <p14:creationId xmlns:p14="http://schemas.microsoft.com/office/powerpoint/2010/main" val="24848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3600" dirty="0" smtClean="0"/>
              <a:t>Punkter som </a:t>
            </a:r>
            <a:r>
              <a:rPr lang="da-DK" altLang="da-DK" sz="3600" dirty="0" smtClean="0"/>
              <a:t>vil blive </a:t>
            </a:r>
            <a:r>
              <a:rPr lang="da-DK" altLang="da-DK" sz="3600" dirty="0" smtClean="0"/>
              <a:t>belyst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da-DK" sz="2800" dirty="0" smtClean="0"/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a-DK" sz="2800" dirty="0" smtClean="0">
                <a:solidFill>
                  <a:schemeClr val="bg1">
                    <a:lumMod val="75000"/>
                  </a:schemeClr>
                </a:solidFill>
              </a:rPr>
              <a:t>Hvad er en </a:t>
            </a:r>
            <a:r>
              <a:rPr lang="da-DK" sz="2800" dirty="0" smtClean="0">
                <a:solidFill>
                  <a:schemeClr val="bg1">
                    <a:lumMod val="75000"/>
                  </a:schemeClr>
                </a:solidFill>
              </a:rPr>
              <a:t>jordfordeling?</a:t>
            </a:r>
            <a:endParaRPr lang="da-DK" sz="2800" dirty="0">
              <a:solidFill>
                <a:schemeClr val="bg1">
                  <a:lumMod val="75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da-DK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a-DK" sz="2800" dirty="0" smtClean="0">
                <a:solidFill>
                  <a:schemeClr val="bg1">
                    <a:lumMod val="75000"/>
                  </a:schemeClr>
                </a:solidFill>
              </a:rPr>
              <a:t>Hvad er en vurderingsforretning?</a:t>
            </a:r>
            <a:endParaRPr lang="da-DK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da-DK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a-DK" sz="2800" dirty="0" smtClean="0">
                <a:solidFill>
                  <a:schemeClr val="bg1">
                    <a:lumMod val="75000"/>
                  </a:schemeClr>
                </a:solidFill>
              </a:rPr>
              <a:t>Kompensation ved 20-årigt tilskud og engangserstatning</a:t>
            </a:r>
            <a:endParaRPr lang="da-DK" sz="2800" dirty="0">
              <a:solidFill>
                <a:schemeClr val="bg1">
                  <a:lumMod val="75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da-DK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a-DK" sz="2800" dirty="0" smtClean="0">
                <a:solidFill>
                  <a:schemeClr val="bg1">
                    <a:lumMod val="75000"/>
                  </a:schemeClr>
                </a:solidFill>
              </a:rPr>
              <a:t>Kompensation ved salg/jordfordeling</a:t>
            </a:r>
            <a:endParaRPr lang="da-DK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da-DK" sz="2800" dirty="0"/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a-DK" sz="2800" dirty="0" smtClean="0"/>
              <a:t>Vigtige trin og tidsplan i en jordfordeling</a:t>
            </a:r>
            <a:endParaRPr lang="da-DK" sz="280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48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" y="3226132"/>
            <a:ext cx="12060919" cy="1897082"/>
          </a:xfrm>
          <a:prstGeom prst="rect">
            <a:avLst/>
          </a:prstGeom>
        </p:spPr>
      </p:pic>
      <p:sp>
        <p:nvSpPr>
          <p:cNvPr id="4" name="Titel 6"/>
          <p:cNvSpPr>
            <a:spLocks noGrp="1"/>
          </p:cNvSpPr>
          <p:nvPr>
            <p:ph type="title"/>
          </p:nvPr>
        </p:nvSpPr>
        <p:spPr>
          <a:xfrm>
            <a:off x="1842" y="0"/>
            <a:ext cx="12186983" cy="1916832"/>
          </a:xfrm>
          <a:solidFill>
            <a:schemeClr val="tx2"/>
          </a:solidFill>
          <a:ln>
            <a:noFill/>
          </a:ln>
        </p:spPr>
        <p:txBody>
          <a:bodyPr lIns="72000" tIns="72000" rIns="72000" bIns="72000"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	</a:t>
            </a:r>
            <a:br>
              <a:rPr lang="da-DK" dirty="0" smtClean="0"/>
            </a:br>
            <a:r>
              <a:rPr lang="da-DK" sz="2800" dirty="0"/>
              <a:t>	</a:t>
            </a:r>
            <a:r>
              <a:rPr lang="da-DK" sz="2800" dirty="0" smtClean="0"/>
              <a:t>Sådan foregår en jordfordeling</a:t>
            </a:r>
            <a:endParaRPr lang="da-DK" sz="2800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Lodsejermøde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57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1365257"/>
            <a:ext cx="12188825" cy="403244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1804" y="580444"/>
            <a:ext cx="10886431" cy="468000"/>
          </a:xfrm>
        </p:spPr>
        <p:txBody>
          <a:bodyPr/>
          <a:lstStyle/>
          <a:p>
            <a:r>
              <a:rPr lang="da-DK" sz="2400" dirty="0" smtClean="0"/>
              <a:t>Vurderingsforretning </a:t>
            </a:r>
            <a:endParaRPr lang="da-DK" sz="2400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4"/>
          </p:nvPr>
        </p:nvSpPr>
        <p:spPr>
          <a:xfrm>
            <a:off x="7534572" y="1206971"/>
            <a:ext cx="4363417" cy="4886325"/>
          </a:xfrm>
        </p:spPr>
        <p:txBody>
          <a:bodyPr/>
          <a:lstStyle/>
          <a:p>
            <a:pPr marL="177800" lvl="1" algn="just">
              <a:buSzPts val="1800"/>
              <a:tabLst>
                <a:tab pos="355600" algn="l"/>
              </a:tabLst>
            </a:pPr>
            <a:endParaRPr lang="da-DK" dirty="0">
              <a:solidFill>
                <a:srgbClr val="003127"/>
              </a:solidFill>
              <a:latin typeface="Arial" panose="020B0604020202020204" pitchFamily="34" charset="0"/>
            </a:endParaRPr>
          </a:p>
          <a:p>
            <a:pPr marL="177800" lvl="1" algn="just">
              <a:buSzPts val="1800"/>
              <a:tabLst>
                <a:tab pos="355600" algn="l"/>
              </a:tabLst>
            </a:pPr>
            <a:endParaRPr lang="da-DK" b="0" dirty="0">
              <a:solidFill>
                <a:srgbClr val="003127"/>
              </a:solidFill>
              <a:latin typeface="Arial" panose="020B0604020202020204" pitchFamily="34" charset="0"/>
            </a:endParaRPr>
          </a:p>
          <a:p>
            <a:pPr marL="18850">
              <a:buSzPts val="1800"/>
              <a:buNone/>
              <a:tabLst>
                <a:tab pos="355600" algn="l"/>
              </a:tabLst>
            </a:pPr>
            <a:r>
              <a:rPr lang="da-DK" b="0" dirty="0" smtClean="0">
                <a:solidFill>
                  <a:srgbClr val="003127"/>
                </a:solidFill>
                <a:latin typeface="Arial" panose="020B0604020202020204" pitchFamily="34" charset="0"/>
              </a:rPr>
              <a:t>Den </a:t>
            </a:r>
            <a:r>
              <a:rPr lang="da-DK" b="0" dirty="0">
                <a:solidFill>
                  <a:srgbClr val="003127"/>
                </a:solidFill>
                <a:latin typeface="Arial" panose="020B0604020202020204" pitchFamily="34" charset="0"/>
              </a:rPr>
              <a:t>bedste mark i </a:t>
            </a:r>
            <a:r>
              <a:rPr lang="da-DK" b="0" dirty="0" smtClean="0">
                <a:solidFill>
                  <a:srgbClr val="003127"/>
                </a:solidFill>
                <a:latin typeface="Arial" panose="020B0604020202020204" pitchFamily="34" charset="0"/>
              </a:rPr>
              <a:t>området </a:t>
            </a:r>
            <a:r>
              <a:rPr lang="da-DK" b="0" dirty="0" err="1" smtClean="0">
                <a:solidFill>
                  <a:srgbClr val="003127"/>
                </a:solidFill>
                <a:latin typeface="Arial" panose="020B0604020202020204" pitchFamily="34" charset="0"/>
              </a:rPr>
              <a:t>værdisættes</a:t>
            </a:r>
            <a:r>
              <a:rPr lang="da-DK" b="0" dirty="0" smtClean="0">
                <a:solidFill>
                  <a:srgbClr val="003127"/>
                </a:solidFill>
                <a:latin typeface="Arial" panose="020B0604020202020204" pitchFamily="34" charset="0"/>
              </a:rPr>
              <a:t> </a:t>
            </a:r>
            <a:r>
              <a:rPr lang="da-DK" b="0" dirty="0">
                <a:solidFill>
                  <a:srgbClr val="003127"/>
                </a:solidFill>
                <a:latin typeface="Arial" panose="020B0604020202020204" pitchFamily="34" charset="0"/>
              </a:rPr>
              <a:t>til takst 100. </a:t>
            </a:r>
          </a:p>
          <a:p>
            <a:pPr marL="234850">
              <a:buSzPts val="1800"/>
              <a:tabLst>
                <a:tab pos="355600" algn="l"/>
              </a:tabLst>
            </a:pPr>
            <a:endParaRPr lang="da-DK" b="0" dirty="0">
              <a:solidFill>
                <a:srgbClr val="003127"/>
              </a:solidFill>
              <a:latin typeface="Arial" panose="020B0604020202020204" pitchFamily="34" charset="0"/>
            </a:endParaRPr>
          </a:p>
          <a:p>
            <a:pPr marL="18850">
              <a:buSzPts val="1800"/>
              <a:buNone/>
              <a:tabLst>
                <a:tab pos="355600" algn="l"/>
              </a:tabLst>
            </a:pPr>
            <a:r>
              <a:rPr lang="da-DK" b="0" dirty="0" smtClean="0">
                <a:solidFill>
                  <a:srgbClr val="003127"/>
                </a:solidFill>
                <a:latin typeface="Arial" panose="020B0604020202020204" pitchFamily="34" charset="0"/>
              </a:rPr>
              <a:t>Vi </a:t>
            </a:r>
            <a:r>
              <a:rPr lang="da-DK" b="0" dirty="0" err="1" smtClean="0">
                <a:solidFill>
                  <a:srgbClr val="003127"/>
                </a:solidFill>
                <a:latin typeface="Arial" panose="020B0604020202020204" pitchFamily="34" charset="0"/>
              </a:rPr>
              <a:t>takstserer</a:t>
            </a:r>
            <a:r>
              <a:rPr lang="da-DK" b="0" dirty="0" smtClean="0">
                <a:solidFill>
                  <a:srgbClr val="003127"/>
                </a:solidFill>
                <a:latin typeface="Arial" panose="020B0604020202020204" pitchFamily="34" charset="0"/>
              </a:rPr>
              <a:t> arealer </a:t>
            </a:r>
            <a:r>
              <a:rPr lang="da-DK" b="0" dirty="0">
                <a:solidFill>
                  <a:srgbClr val="003127"/>
                </a:solidFill>
                <a:latin typeface="Arial" panose="020B0604020202020204" pitchFamily="34" charset="0"/>
              </a:rPr>
              <a:t>i projektområdet og </a:t>
            </a:r>
            <a:r>
              <a:rPr lang="da-DK" b="0" dirty="0" smtClean="0">
                <a:solidFill>
                  <a:srgbClr val="003127"/>
                </a:solidFill>
                <a:latin typeface="Arial" panose="020B0604020202020204" pitchFamily="34" charset="0"/>
              </a:rPr>
              <a:t>den omkringliggende </a:t>
            </a:r>
            <a:r>
              <a:rPr lang="da-DK" b="0" dirty="0">
                <a:solidFill>
                  <a:srgbClr val="003127"/>
                </a:solidFill>
                <a:latin typeface="Arial" panose="020B0604020202020204" pitchFamily="34" charset="0"/>
              </a:rPr>
              <a:t>erstatningsjord </a:t>
            </a:r>
            <a:r>
              <a:rPr lang="da-DK" b="0" dirty="0" smtClean="0">
                <a:solidFill>
                  <a:srgbClr val="003127"/>
                </a:solidFill>
                <a:latin typeface="Arial" panose="020B0604020202020204" pitchFamily="34" charset="0"/>
              </a:rPr>
              <a:t>ud fra</a:t>
            </a:r>
            <a:r>
              <a:rPr lang="da-DK" b="0" dirty="0">
                <a:solidFill>
                  <a:srgbClr val="003127"/>
                </a:solidFill>
                <a:latin typeface="Arial" panose="020B0604020202020204" pitchFamily="34" charset="0"/>
              </a:rPr>
              <a:t> </a:t>
            </a:r>
            <a:r>
              <a:rPr lang="da-DK" b="0" dirty="0" smtClean="0">
                <a:solidFill>
                  <a:srgbClr val="003127"/>
                </a:solidFill>
                <a:latin typeface="Arial" panose="020B0604020202020204" pitchFamily="34" charset="0"/>
              </a:rPr>
              <a:t>den bedste mark. </a:t>
            </a:r>
            <a:endParaRPr lang="da-DK" b="0" dirty="0">
              <a:solidFill>
                <a:srgbClr val="003127"/>
              </a:solidFill>
              <a:latin typeface="Arial" panose="020B0604020202020204" pitchFamily="34" charset="0"/>
            </a:endParaRPr>
          </a:p>
          <a:p>
            <a:pPr marL="234850" lvl="1" indent="0">
              <a:buSzPts val="1800"/>
              <a:buNone/>
              <a:tabLst>
                <a:tab pos="355600" algn="l"/>
              </a:tabLst>
            </a:pPr>
            <a:endParaRPr lang="da-DK" b="0" dirty="0">
              <a:solidFill>
                <a:srgbClr val="003127"/>
              </a:solidFill>
              <a:latin typeface="Arial" panose="020B0604020202020204" pitchFamily="34" charset="0"/>
            </a:endParaRPr>
          </a:p>
          <a:p>
            <a:pPr marL="18850">
              <a:buSzPts val="1800"/>
              <a:buNone/>
              <a:tabLst>
                <a:tab pos="355600" algn="l"/>
                <a:tab pos="3138488" algn="l"/>
              </a:tabLst>
            </a:pPr>
            <a:r>
              <a:rPr lang="da-DK" b="0" dirty="0">
                <a:solidFill>
                  <a:srgbClr val="003127"/>
                </a:solidFill>
                <a:latin typeface="Arial" panose="020B0604020202020204" pitchFamily="34" charset="0"/>
              </a:rPr>
              <a:t>Samarbejde mellem</a:t>
            </a:r>
          </a:p>
          <a:p>
            <a:pPr marL="793750" lvl="1" indent="-342900">
              <a:buSzPts val="1800"/>
              <a:tabLst>
                <a:tab pos="355600" algn="l"/>
                <a:tab pos="3138488" algn="l"/>
              </a:tabLst>
            </a:pPr>
            <a:r>
              <a:rPr lang="da-DK" b="0" dirty="0">
                <a:solidFill>
                  <a:srgbClr val="003127"/>
                </a:solidFill>
                <a:latin typeface="Arial" panose="020B0604020202020204" pitchFamily="34" charset="0"/>
              </a:rPr>
              <a:t>Landbrugsstyrelsen</a:t>
            </a:r>
          </a:p>
          <a:p>
            <a:pPr marL="793750" lvl="1" indent="-342900">
              <a:buSzPts val="1800"/>
              <a:tabLst>
                <a:tab pos="355600" algn="l"/>
                <a:tab pos="3138488" algn="l"/>
              </a:tabLst>
            </a:pPr>
            <a:r>
              <a:rPr lang="da-DK" b="0" dirty="0">
                <a:solidFill>
                  <a:srgbClr val="003127"/>
                </a:solidFill>
                <a:latin typeface="Arial" panose="020B0604020202020204" pitchFamily="34" charset="0"/>
              </a:rPr>
              <a:t>Lodsejerudvalg </a:t>
            </a:r>
          </a:p>
          <a:p>
            <a:pPr marL="793750" lvl="1" indent="-342900">
              <a:buSzPts val="1800"/>
              <a:tabLst>
                <a:tab pos="355600" algn="l"/>
                <a:tab pos="3138488" algn="l"/>
              </a:tabLst>
            </a:pPr>
            <a:r>
              <a:rPr lang="da-DK" b="0" dirty="0">
                <a:solidFill>
                  <a:srgbClr val="003127"/>
                </a:solidFill>
                <a:latin typeface="Arial" panose="020B0604020202020204" pitchFamily="34" charset="0"/>
              </a:rPr>
              <a:t>Lokal planteavlskonsulent </a:t>
            </a:r>
          </a:p>
          <a:p>
            <a:endParaRPr lang="da-DK" dirty="0">
              <a:solidFill>
                <a:srgbClr val="003127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65" y="5617811"/>
            <a:ext cx="5911788" cy="929875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116000" y="6398800"/>
            <a:ext cx="5652000" cy="201461"/>
          </a:xfrm>
        </p:spPr>
        <p:txBody>
          <a:bodyPr/>
          <a:lstStyle/>
          <a:p>
            <a:r>
              <a:rPr lang="da-DK" smtClean="0"/>
              <a:t>/ Landbrugsstyrelsen / Lodsejermøde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t="20601" r="13623" b="20600"/>
          <a:stretch/>
        </p:blipFill>
        <p:spPr>
          <a:xfrm>
            <a:off x="621804" y="1556792"/>
            <a:ext cx="6318718" cy="3647919"/>
          </a:xfrm>
          <a:prstGeom prst="rect">
            <a:avLst/>
          </a:prstGeom>
        </p:spPr>
      </p:pic>
      <p:cxnSp>
        <p:nvCxnSpPr>
          <p:cNvPr id="3" name="Lige pilforbindelse 2"/>
          <p:cNvCxnSpPr/>
          <p:nvPr/>
        </p:nvCxnSpPr>
        <p:spPr>
          <a:xfrm flipH="1">
            <a:off x="4870276" y="2276872"/>
            <a:ext cx="2562895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5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Lodsejermøde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13</a:t>
            </a:fld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5014292" y="0"/>
            <a:ext cx="7174533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7" name="Pladsholder til tekst 9"/>
          <p:cNvSpPr txBox="1">
            <a:spLocks/>
          </p:cNvSpPr>
          <p:nvPr/>
        </p:nvSpPr>
        <p:spPr>
          <a:xfrm>
            <a:off x="765820" y="1844824"/>
            <a:ext cx="3744416" cy="51845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/>
              <a:t>Vi kontakter alle berørte lodsejere og taler om jeres ønsker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 smtClean="0"/>
              <a:t>Fastholdelse?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 smtClean="0"/>
              <a:t>Erstatningsjord?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 smtClean="0"/>
              <a:t>Salg?</a:t>
            </a:r>
          </a:p>
          <a:p>
            <a:pPr>
              <a:buNone/>
            </a:pP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65" y="5617811"/>
            <a:ext cx="5911788" cy="929875"/>
          </a:xfrm>
          <a:prstGeom prst="rect">
            <a:avLst/>
          </a:prstGeom>
        </p:spPr>
      </p:pic>
      <p:pic>
        <p:nvPicPr>
          <p:cNvPr id="9" name="Pladsholder til indhold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1340768"/>
            <a:ext cx="6834186" cy="38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932094" y="0"/>
            <a:ext cx="7256732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5644379"/>
            <a:ext cx="6516435" cy="1024981"/>
          </a:xfrm>
          <a:prstGeom prst="rect">
            <a:avLst/>
          </a:prstGeom>
        </p:spPr>
      </p:pic>
      <p:sp>
        <p:nvSpPr>
          <p:cNvPr id="8" name="Pladsholder til indhold 2"/>
          <p:cNvSpPr txBox="1">
            <a:spLocks/>
          </p:cNvSpPr>
          <p:nvPr/>
        </p:nvSpPr>
        <p:spPr>
          <a:xfrm>
            <a:off x="5518348" y="2564904"/>
            <a:ext cx="5582609" cy="16561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a-DK" sz="2400" dirty="0" smtClean="0"/>
              <a:t>Når vi er blevet enige om dine handler, underskriver du jordfordelingsoverenskomsten.</a:t>
            </a:r>
          </a:p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Lodsejermøde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14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96" y="179239"/>
            <a:ext cx="4426398" cy="649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499" y="110508"/>
            <a:ext cx="8414004" cy="1014236"/>
          </a:xfrm>
        </p:spPr>
        <p:txBody>
          <a:bodyPr/>
          <a:lstStyle/>
          <a:p>
            <a:r>
              <a:rPr lang="da-DK" sz="2800" dirty="0" smtClean="0"/>
              <a:t>Berigtigelse - forberedelse af de juridiske og lovgivningsmæssige aspekter</a:t>
            </a:r>
            <a:endParaRPr lang="da-DK" sz="2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Lodsejermøde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15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82" y="5539102"/>
            <a:ext cx="7874774" cy="1238636"/>
          </a:xfrm>
          <a:prstGeom prst="rect">
            <a:avLst/>
          </a:prstGeom>
        </p:spPr>
      </p:pic>
      <p:sp>
        <p:nvSpPr>
          <p:cNvPr id="12" name="Pladsholder til indhold 11"/>
          <p:cNvSpPr txBox="1">
            <a:spLocks noGrp="1"/>
          </p:cNvSpPr>
          <p:nvPr>
            <p:ph idx="1"/>
          </p:nvPr>
        </p:nvSpPr>
        <p:spPr>
          <a:xfrm>
            <a:off x="6886500" y="820966"/>
            <a:ext cx="5514904" cy="1960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da-DK" b="1" dirty="0" smtClean="0">
                <a:solidFill>
                  <a:srgbClr val="003127"/>
                </a:solidFill>
                <a:latin typeface="+mj-lt"/>
              </a:rPr>
              <a:t>Vi gennemgår juridiske forhold og almindelig lovgivning – fx 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accent1"/>
                </a:solidFill>
              </a:rPr>
              <a:t>Landbrugslov</a:t>
            </a:r>
            <a:endParaRPr lang="da-DK" dirty="0">
              <a:solidFill>
                <a:schemeClr val="accent1"/>
              </a:solidFill>
            </a:endParaRP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1"/>
                </a:solidFill>
              </a:rPr>
              <a:t>Strandbeskyttelseslov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1"/>
                </a:solidFill>
              </a:rPr>
              <a:t>Skovlov</a:t>
            </a:r>
          </a:p>
          <a:p>
            <a:pPr lvl="1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14" name="Rektangel 13"/>
          <p:cNvSpPr/>
          <p:nvPr/>
        </p:nvSpPr>
        <p:spPr>
          <a:xfrm>
            <a:off x="261764" y="2413929"/>
            <a:ext cx="11233248" cy="2361789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9" y="2492896"/>
            <a:ext cx="1467378" cy="209909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Pladsholder til indhold 2"/>
          <p:cNvSpPr txBox="1">
            <a:spLocks/>
          </p:cNvSpPr>
          <p:nvPr/>
        </p:nvSpPr>
        <p:spPr>
          <a:xfrm>
            <a:off x="2349996" y="2413929"/>
            <a:ext cx="8526870" cy="3600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8000"/>
              </a:lnSpc>
              <a:spcBef>
                <a:spcPts val="0"/>
              </a:spcBef>
              <a:buFontTx/>
              <a:buNone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da-DK" sz="1800" dirty="0" smtClean="0">
              <a:solidFill>
                <a:srgbClr val="00312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1800" dirty="0" smtClean="0">
              <a:solidFill>
                <a:srgbClr val="00312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rgbClr val="003127"/>
                </a:solidFill>
              </a:rPr>
              <a:t>Servitutter følger med jorden til nye ejere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1800" b="0" dirty="0" smtClean="0">
              <a:solidFill>
                <a:srgbClr val="00312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1800" b="0" dirty="0">
              <a:solidFill>
                <a:srgbClr val="00312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rgbClr val="003127"/>
                </a:solidFill>
              </a:rPr>
              <a:t>Vi undersøger, hvordan vi kan håndtere dem, så der alligevel kan ske et salg.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sz="1800" dirty="0" smtClean="0">
              <a:solidFill>
                <a:srgbClr val="003127"/>
              </a:solidFill>
            </a:endParaRP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sz="1800" dirty="0" smtClean="0">
              <a:solidFill>
                <a:srgbClr val="003127"/>
              </a:solidFill>
            </a:endParaRP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sz="1800" dirty="0" smtClean="0">
              <a:solidFill>
                <a:srgbClr val="003127"/>
              </a:solidFill>
            </a:endParaRPr>
          </a:p>
          <a:p>
            <a:r>
              <a:rPr lang="da-DK" sz="1800" dirty="0" smtClean="0">
                <a:solidFill>
                  <a:srgbClr val="003127"/>
                </a:solidFill>
              </a:rPr>
              <a:t> 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sz="1800" dirty="0" smtClean="0">
              <a:solidFill>
                <a:srgbClr val="003127"/>
              </a:solidFill>
            </a:endParaRPr>
          </a:p>
          <a:p>
            <a:endParaRPr lang="da-DK" sz="1800" dirty="0">
              <a:solidFill>
                <a:srgbClr val="003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Lodsejermøde</a:t>
            </a:r>
            <a:endParaRPr lang="da-DK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16</a:t>
            </a:fld>
            <a:endParaRPr lang="da-DK" dirty="0"/>
          </a:p>
        </p:txBody>
      </p:sp>
      <p:sp>
        <p:nvSpPr>
          <p:cNvPr id="22" name="Rektangel 21"/>
          <p:cNvSpPr/>
          <p:nvPr/>
        </p:nvSpPr>
        <p:spPr>
          <a:xfrm>
            <a:off x="8110636" y="1772816"/>
            <a:ext cx="4078189" cy="288032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715875" y="518026"/>
            <a:ext cx="10458166" cy="468000"/>
          </a:xfrm>
        </p:spPr>
        <p:txBody>
          <a:bodyPr/>
          <a:lstStyle/>
          <a:p>
            <a:r>
              <a:rPr lang="da-DK" sz="3200" dirty="0" smtClean="0"/>
              <a:t>Hvad sker der til kendelsen? </a:t>
            </a:r>
            <a:endParaRPr lang="da-DK" sz="3200" dirty="0"/>
          </a:p>
        </p:txBody>
      </p:sp>
      <p:sp>
        <p:nvSpPr>
          <p:cNvPr id="24" name="Pladsholder til indhold 2"/>
          <p:cNvSpPr>
            <a:spLocks noGrp="1"/>
          </p:cNvSpPr>
          <p:nvPr>
            <p:ph sz="quarter" idx="13"/>
          </p:nvPr>
        </p:nvSpPr>
        <p:spPr>
          <a:xfrm>
            <a:off x="591590" y="1064757"/>
            <a:ext cx="6765617" cy="4885997"/>
          </a:xfrm>
        </p:spPr>
        <p:txBody>
          <a:bodyPr/>
          <a:lstStyle/>
          <a:p>
            <a:pPr>
              <a:buNone/>
            </a:pPr>
            <a:endParaRPr lang="da-DK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0070C0"/>
                </a:solidFill>
              </a:rPr>
              <a:t>En ekstern jordfordelingskommissionen, med en dommer som formand, træffer juridisk afgørelse om at jordfordelingen kan gennemføres i henhold Jordfordelingsloven.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rgbClr val="0070C0"/>
                </a:solidFill>
              </a:rPr>
              <a:t>Jordfordelingsplanen bliver</a:t>
            </a:r>
            <a:r>
              <a:rPr lang="da-DK" sz="2000" dirty="0" smtClean="0">
                <a:solidFill>
                  <a:srgbClr val="0070C0"/>
                </a:solidFill>
              </a:rPr>
              <a:t> godkendt. </a:t>
            </a:r>
            <a:r>
              <a:rPr lang="da-DK" dirty="0" smtClean="0">
                <a:solidFill>
                  <a:srgbClr val="0070C0"/>
                </a:solidFill>
              </a:rPr>
              <a:t>Det betyder alle jordlodder skifter ejer på skæringsdatoen, typisk 1-2 uger efter kendelsen.</a:t>
            </a:r>
            <a:endParaRPr lang="da-DK" sz="2000" b="0" dirty="0" smtClean="0">
              <a:solidFill>
                <a:srgbClr val="0070C0"/>
              </a:solidFill>
            </a:endParaRPr>
          </a:p>
        </p:txBody>
      </p:sp>
      <p:pic>
        <p:nvPicPr>
          <p:cNvPr id="25" name="Billed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63" y="5439926"/>
            <a:ext cx="5595611" cy="880143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75" y="1988840"/>
            <a:ext cx="2507146" cy="24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91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1. Jordfordelingsoverenskomst, skæringsdato og kendelse.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189756" y="692697"/>
            <a:ext cx="9217024" cy="3340289"/>
          </a:xfrm>
        </p:spPr>
        <p:txBody>
          <a:bodyPr/>
          <a:lstStyle/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sz="1800" dirty="0" smtClean="0"/>
              <a:t>Bindende </a:t>
            </a:r>
            <a:r>
              <a:rPr lang="da-DK" sz="1800" dirty="0"/>
              <a:t>tilbud fra lodsejer til </a:t>
            </a:r>
            <a:r>
              <a:rPr lang="da-DK" sz="1800" dirty="0" smtClean="0"/>
              <a:t>Landbrugsstyrelsen om </a:t>
            </a:r>
            <a:r>
              <a:rPr lang="da-DK" sz="1800" dirty="0"/>
              <a:t>køb/salg eller begge dele</a:t>
            </a:r>
            <a:r>
              <a:rPr lang="da-DK" sz="1800" dirty="0" smtClean="0"/>
              <a:t>.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sz="1800" dirty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sz="1800" dirty="0" smtClean="0"/>
              <a:t>Vi arbejder efter jordfordelingsloven, og skal også overholde al anden lovgivning som i alm handler f.eks.</a:t>
            </a:r>
          </a:p>
          <a:p>
            <a:pPr marL="558900" lvl="1" indent="-342900">
              <a:buFont typeface="Wingdings" panose="05000000000000000000" pitchFamily="2" charset="2"/>
              <a:buChar char="Ø"/>
            </a:pPr>
            <a:r>
              <a:rPr lang="da-DK" sz="1800" dirty="0" smtClean="0"/>
              <a:t>Landbrugsloven, Strandbeskyttelsesloven, Skovloven</a:t>
            </a:r>
          </a:p>
          <a:p>
            <a:pPr>
              <a:buNone/>
            </a:pPr>
            <a:endParaRPr lang="da-DK" sz="1800" dirty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sz="1800" dirty="0" smtClean="0"/>
              <a:t>Ejendomsretten skifter på de handlede arealer på den skæringsdag, der står på forsiden. 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sz="1800" dirty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sz="1800" dirty="0"/>
              <a:t>Handlerne er </a:t>
            </a:r>
            <a:r>
              <a:rPr lang="da-DK" sz="1800" i="1" dirty="0"/>
              <a:t>endelige – gensidigt bindende </a:t>
            </a:r>
          </a:p>
          <a:p>
            <a:pPr marL="538456" lvl="2" indent="-214370">
              <a:buFont typeface="Wingdings" panose="05000000000000000000" pitchFamily="2" charset="2"/>
              <a:buChar char="Ø"/>
            </a:pPr>
            <a:r>
              <a:rPr lang="da-DK" dirty="0"/>
              <a:t>når Jordfordelingskommissionen har godkendt den </a:t>
            </a:r>
            <a:r>
              <a:rPr lang="da-DK" dirty="0" smtClean="0"/>
              <a:t>samlede</a:t>
            </a:r>
          </a:p>
          <a:p>
            <a:pPr marL="324086" lvl="2" indent="0">
              <a:buNone/>
            </a:pPr>
            <a:r>
              <a:rPr lang="da-DK" dirty="0" smtClean="0"/>
              <a:t> </a:t>
            </a:r>
            <a:r>
              <a:rPr lang="da-DK" dirty="0"/>
              <a:t>jordfordelingsplan med </a:t>
            </a:r>
            <a:r>
              <a:rPr lang="da-DK" dirty="0" smtClean="0"/>
              <a:t>ALLE underskrevne </a:t>
            </a:r>
            <a:r>
              <a:rPr lang="da-DK" dirty="0"/>
              <a:t>overenskomster. </a:t>
            </a:r>
            <a:endParaRPr lang="da-DK" sz="1800" dirty="0" smtClean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18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0447">
            <a:off x="9098845" y="586425"/>
            <a:ext cx="2852760" cy="367326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0" y="2276872"/>
            <a:ext cx="12300667" cy="45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Jordfordelingsoverenskomst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1207" y="779972"/>
            <a:ext cx="9619360" cy="3630404"/>
          </a:xfrm>
        </p:spPr>
        <p:txBody>
          <a:bodyPr/>
          <a:lstStyle/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dirty="0" smtClean="0"/>
              <a:t>Det er handelsdokumentet om køb/salg af jordstykker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dirty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dirty="0" smtClean="0"/>
              <a:t>Èn overenskomst for hver ejendom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dirty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dirty="0" err="1" smtClean="0"/>
              <a:t>Faktaoplysninger</a:t>
            </a:r>
            <a:r>
              <a:rPr lang="da-DK" dirty="0" smtClean="0"/>
              <a:t> over ejer, ejendommen, arealer der sælges/købes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dirty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dirty="0" smtClean="0"/>
              <a:t>Underskrift </a:t>
            </a:r>
            <a:r>
              <a:rPr lang="da-DK" dirty="0"/>
              <a:t>og </a:t>
            </a:r>
            <a:r>
              <a:rPr lang="da-DK" dirty="0" smtClean="0"/>
              <a:t>vitterlighedsvidner</a:t>
            </a:r>
          </a:p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19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0447">
            <a:off x="8751420" y="194711"/>
            <a:ext cx="2852760" cy="367326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76" y="3425813"/>
            <a:ext cx="78962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748" y="145505"/>
            <a:ext cx="11881320" cy="809248"/>
          </a:xfrm>
        </p:spPr>
        <p:txBody>
          <a:bodyPr/>
          <a:lstStyle/>
          <a:p>
            <a:r>
              <a:rPr lang="da-DK" sz="2800" dirty="0" smtClean="0"/>
              <a:t>Jordfordelingsprojekter med Erik Steen Kristensen som planlægger.</a:t>
            </a:r>
            <a:endParaRPr lang="da-DK" sz="2800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788" y="573500"/>
            <a:ext cx="10801200" cy="6318036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Landbrugsstyrelsen / Jordbro Å v. Daugbjerg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</a:t>
            </a:fld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3574132" y="6002561"/>
            <a:ext cx="775853" cy="215444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a-DK" sz="1400" dirty="0" smtClean="0"/>
              <a:t>Jordbro Å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4003489" y="5332566"/>
            <a:ext cx="929742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a-DK" sz="1200" dirty="0" smtClean="0"/>
              <a:t> Rævind Bæk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9406780" y="1268760"/>
            <a:ext cx="1037143" cy="246221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a-DK" sz="1600" dirty="0" smtClean="0"/>
              <a:t> Skibsted Å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814492" y="5805264"/>
            <a:ext cx="2205732" cy="276999"/>
          </a:xfrm>
          <a:prstGeom prst="rect">
            <a:avLst/>
          </a:prstGeom>
          <a:solidFill>
            <a:srgbClr val="00B0F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a-DK" dirty="0" smtClean="0"/>
              <a:t> MUFJO Nørreådalen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8326660" y="4252446"/>
            <a:ext cx="948978" cy="184666"/>
          </a:xfrm>
          <a:prstGeom prst="rect">
            <a:avLst/>
          </a:prstGeom>
          <a:solidFill>
            <a:srgbClr val="00B0F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a-DK" sz="1200" dirty="0" smtClean="0"/>
              <a:t> Glenstrup Sø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367927" y="6551721"/>
            <a:ext cx="1083630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a-DK" sz="1200" dirty="0" smtClean="0"/>
              <a:t> Korreborg Bæk</a:t>
            </a:r>
          </a:p>
        </p:txBody>
      </p:sp>
    </p:spTree>
    <p:extLst>
      <p:ext uri="{BB962C8B-B14F-4D97-AF65-F5344CB8AC3E}">
        <p14:creationId xmlns:p14="http://schemas.microsoft.com/office/powerpoint/2010/main" val="244095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3. Gæld og panthaverhøring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dirty="0" smtClean="0"/>
              <a:t>Vi skal sikre, at panthavernes sikkerhed ikke bliver forringet.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dirty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dirty="0" smtClean="0"/>
              <a:t>Vi handler med gældfri jord – arealerne bliver frigjort fra pant.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dirty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dirty="0" smtClean="0"/>
              <a:t>Vi skal evt. høre panthavere, om de vil have del i salgssummen.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dirty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dirty="0" smtClean="0"/>
              <a:t>Jordfordelingskommissionen bestemmer hvilke panthavere vi skal høre. Det sker på kendelsesmødet.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dirty="0" smtClean="0"/>
              <a:t>LBST kontakter panthaverne.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dirty="0" smtClean="0"/>
              <a:t>Hvis der er gæld til pumpe- og digelag er det sælger, der hæfter for den. Ikke tilfældet i nærværende projekt.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65851" y="2559505"/>
            <a:ext cx="3851275" cy="2161264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40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5. Arealtilstand, fredninger, hegn mv.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21</a:t>
            </a:fld>
            <a:endParaRPr lang="da-DK" dirty="0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974732" y="311972"/>
            <a:ext cx="2501706" cy="1658740"/>
          </a:xfrm>
          <a:prstGeom prst="rect">
            <a:avLst/>
          </a:prstGeom>
        </p:spPr>
      </p:pic>
      <p:sp>
        <p:nvSpPr>
          <p:cNvPr id="8" name="Pladsholder til indhold 2"/>
          <p:cNvSpPr txBox="1">
            <a:spLocks/>
          </p:cNvSpPr>
          <p:nvPr/>
        </p:nvSpPr>
        <p:spPr>
          <a:xfrm>
            <a:off x="450527" y="721729"/>
            <a:ext cx="8462695" cy="54435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800" dirty="0" smtClean="0"/>
              <a:t>Arealer bliver overdraget i den stand, de er i sælgers drift. Vi anbefaler at køber tager ud og ser arealet, inden man underskriver overenskomsten. Eventuelle hegn og beplantning følger med til den nye ejer.</a:t>
            </a:r>
          </a:p>
          <a:p>
            <a:pPr>
              <a:buFont typeface="Arial" panose="020B0604020202020204" pitchFamily="34" charset="0"/>
              <a:buNone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800" dirty="0" smtClean="0"/>
              <a:t>Når man har underskrevet overenskomsten, så erklærer sælger samtidig: </a:t>
            </a:r>
          </a:p>
          <a:p>
            <a:pPr marL="717750" lvl="2" indent="-285750">
              <a:buFont typeface="Wingdings" panose="05000000000000000000" pitchFamily="2" charset="2"/>
              <a:buChar char="Ø"/>
            </a:pPr>
            <a:r>
              <a:rPr lang="da-DK" dirty="0" smtClean="0"/>
              <a:t>At have oplyst, hvis der er flyvehavre på arealet (køber skal være indforstået)</a:t>
            </a:r>
          </a:p>
          <a:p>
            <a:pPr marL="717750" lvl="2" indent="-285750">
              <a:buFont typeface="Wingdings" panose="05000000000000000000" pitchFamily="2" charset="2"/>
              <a:buChar char="Ø"/>
            </a:pPr>
            <a:r>
              <a:rPr lang="da-DK" dirty="0" smtClean="0"/>
              <a:t>At der ikke er eller har været affaldsdeponering på arealet</a:t>
            </a:r>
          </a:p>
          <a:p>
            <a:pPr marL="717750" lvl="2" indent="-285750">
              <a:buFont typeface="Wingdings" panose="05000000000000000000" pitchFamily="2" charset="2"/>
              <a:buChar char="Ø"/>
            </a:pPr>
            <a:r>
              <a:rPr lang="da-DK" dirty="0" smtClean="0"/>
              <a:t>At der ikke er </a:t>
            </a:r>
            <a:r>
              <a:rPr lang="da-DK" dirty="0" err="1" smtClean="0"/>
              <a:t>utinglyste</a:t>
            </a:r>
            <a:r>
              <a:rPr lang="da-DK" dirty="0" smtClean="0"/>
              <a:t> forpligtelser på arealet, som fx tilsagn om økologitilskud, hegn, nedsivnings- og jordvarmeanlæg eller andet</a:t>
            </a:r>
          </a:p>
          <a:p>
            <a:pPr marL="717750" lvl="2" indent="-285750">
              <a:buFont typeface="Wingdings" panose="05000000000000000000" pitchFamily="2" charset="2"/>
              <a:buChar char="Ø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800" dirty="0" smtClean="0"/>
              <a:t>Ulovlige elementer på det solgte areal:</a:t>
            </a:r>
          </a:p>
          <a:p>
            <a:pPr marL="717750" lvl="2" indent="-285750">
              <a:buFont typeface="Wingdings" panose="05000000000000000000" pitchFamily="2" charset="2"/>
              <a:buChar char="Ø"/>
            </a:pPr>
            <a:r>
              <a:rPr lang="da-DK" dirty="0" smtClean="0"/>
              <a:t>Sælger hæfter for evt. ulovlige handlinger, der er foretaget på det solgte areal, som fx </a:t>
            </a:r>
            <a:r>
              <a:rPr lang="da-DK" dirty="0" err="1" smtClean="0"/>
              <a:t>oppløjning</a:t>
            </a:r>
            <a:r>
              <a:rPr lang="da-DK" dirty="0" smtClean="0"/>
              <a:t> af fortidsminder, beskadigede diger mm.</a:t>
            </a:r>
          </a:p>
          <a:p>
            <a:pPr>
              <a:buFont typeface="Arial" panose="020B0604020202020204" pitchFamily="34" charset="0"/>
              <a:buNone/>
            </a:pPr>
            <a:endParaRPr lang="da-DK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800" dirty="0" smtClean="0"/>
              <a:t>Bygninger</a:t>
            </a:r>
          </a:p>
          <a:p>
            <a:pPr marL="717750" lvl="2" indent="-285750">
              <a:buFont typeface="Wingdings" panose="05000000000000000000" pitchFamily="2" charset="2"/>
              <a:buChar char="Ø"/>
            </a:pPr>
            <a:r>
              <a:rPr lang="da-DK" dirty="0" smtClean="0"/>
              <a:t>Flere ting at tage højde for</a:t>
            </a:r>
          </a:p>
          <a:p>
            <a:pPr marL="717750" lvl="2" indent="-285750">
              <a:buFont typeface="Wingdings" panose="05000000000000000000" pitchFamily="2" charset="2"/>
              <a:buChar char="Ø"/>
            </a:pPr>
            <a:r>
              <a:rPr lang="da-DK" dirty="0" smtClean="0"/>
              <a:t>Der skal underskrives en særskilt erklæring.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9236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9. Ind- og udbetaling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70" indent="-214370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dirty="0"/>
              <a:t>Indbetaling </a:t>
            </a:r>
          </a:p>
          <a:p>
            <a:pPr marL="501750" lvl="1" indent="-285750">
              <a:buFont typeface="Wingdings" panose="05000000000000000000" pitchFamily="2" charset="2"/>
              <a:buChar char="Ø"/>
            </a:pPr>
            <a:r>
              <a:rPr lang="da-DK" sz="1800" dirty="0"/>
              <a:t>skal ske 2 mdr. før </a:t>
            </a:r>
            <a:r>
              <a:rPr lang="da-DK" sz="1800" dirty="0" smtClean="0"/>
              <a:t>kendelsesmødet – </a:t>
            </a:r>
            <a:r>
              <a:rPr lang="da-DK" sz="1800" dirty="0"/>
              <a:t>overførsel, garanti eller deponering</a:t>
            </a:r>
          </a:p>
          <a:p>
            <a:pPr marL="501750" lvl="1" indent="-285750">
              <a:buFont typeface="Wingdings" panose="05000000000000000000" pitchFamily="2" charset="2"/>
              <a:buChar char="Ø"/>
            </a:pPr>
            <a:r>
              <a:rPr lang="da-DK" sz="1800" dirty="0"/>
              <a:t>skal ske senest på skæringsdagen hvis beløb under 20.000 kr.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dirty="0"/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dirty="0" smtClean="0"/>
              <a:t>Udbetaling</a:t>
            </a:r>
          </a:p>
          <a:p>
            <a:pPr marL="538456" lvl="2" indent="-214370">
              <a:buFont typeface="Wingdings" panose="05000000000000000000" pitchFamily="2" charset="2"/>
              <a:buChar char="Ø"/>
            </a:pPr>
            <a:r>
              <a:rPr lang="da-DK" dirty="0" smtClean="0"/>
              <a:t>Som udgangspunkt sker det på skæringsdagen, men……</a:t>
            </a:r>
          </a:p>
          <a:p>
            <a:pPr marL="538456" lvl="2" indent="-214370">
              <a:buFont typeface="Wingdings" panose="05000000000000000000" pitchFamily="2" charset="2"/>
              <a:buChar char="Ø"/>
            </a:pPr>
            <a:r>
              <a:rPr lang="da-DK" dirty="0" smtClean="0"/>
              <a:t>Kendelsen skal være tinglyst på alle ejendomme</a:t>
            </a:r>
          </a:p>
          <a:p>
            <a:pPr marL="538456" lvl="2" indent="-214370">
              <a:buFont typeface="Wingdings" panose="05000000000000000000" pitchFamily="2" charset="2"/>
              <a:buChar char="Ø"/>
            </a:pPr>
            <a:r>
              <a:rPr lang="da-DK" dirty="0" smtClean="0"/>
              <a:t>For nogles vedkommende skal vi også vente på svar fra panthaverne</a:t>
            </a:r>
          </a:p>
          <a:p>
            <a:pPr marL="538456" lvl="2" indent="-214370">
              <a:buFont typeface="Wingdings" panose="05000000000000000000" pitchFamily="2" charset="2"/>
              <a:buChar char="Ø"/>
            </a:pPr>
            <a:r>
              <a:rPr lang="da-DK" dirty="0" smtClean="0"/>
              <a:t>Sker til NemKonto</a:t>
            </a:r>
          </a:p>
          <a:p>
            <a:pPr marL="538456" lvl="2" indent="-214370">
              <a:buFont typeface="Wingdings" panose="05000000000000000000" pitchFamily="2" charset="2"/>
              <a:buChar char="Ø"/>
            </a:pPr>
            <a:endParaRPr lang="da-DK" dirty="0"/>
          </a:p>
          <a:p>
            <a:pPr marL="538456" lvl="2" indent="-214370">
              <a:buFont typeface="Wingdings" panose="05000000000000000000" pitchFamily="2" charset="2"/>
              <a:buChar char="Ø"/>
            </a:pPr>
            <a:endParaRPr lang="da-DK" dirty="0"/>
          </a:p>
          <a:p>
            <a:pPr>
              <a:buNone/>
            </a:pPr>
            <a:r>
              <a:rPr lang="da-DK" sz="1800" dirty="0"/>
              <a:t>Gennem jordfordeling udbetales salgssummen hurtigere, end ved skødehandel, da man ikke skal afvente de matrikulære </a:t>
            </a:r>
            <a:r>
              <a:rPr lang="da-DK" sz="1800" dirty="0" smtClean="0"/>
              <a:t>ændringer.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93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10. Garantistillelse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72764" y="1124744"/>
            <a:ext cx="7767339" cy="3881533"/>
          </a:xfrm>
        </p:spPr>
        <p:txBody>
          <a:bodyPr/>
          <a:lstStyle/>
          <a:p>
            <a:pPr>
              <a:buNone/>
            </a:pPr>
            <a:endParaRPr lang="da-DK" dirty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dirty="0"/>
              <a:t>Ved et nettokøb på 20.000 kr. eller mere, skal vi have indbetaling eller garanti 2 </a:t>
            </a:r>
            <a:r>
              <a:rPr lang="da-DK" dirty="0" smtClean="0"/>
              <a:t>mdr. </a:t>
            </a:r>
            <a:r>
              <a:rPr lang="da-DK" dirty="0"/>
              <a:t>før skæringsdagen.</a:t>
            </a:r>
          </a:p>
          <a:p>
            <a:pPr>
              <a:buNone/>
            </a:pPr>
            <a:endParaRPr lang="da-DK" dirty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dirty="0"/>
              <a:t>Garantiformer</a:t>
            </a:r>
          </a:p>
          <a:p>
            <a:pPr marL="538456" lvl="2" indent="-214370">
              <a:buFont typeface="Wingdings" panose="05000000000000000000" pitchFamily="2" charset="2"/>
              <a:buChar char="Ø"/>
            </a:pPr>
            <a:r>
              <a:rPr lang="da-DK" sz="2000" dirty="0"/>
              <a:t>Bankgaranti – anfordringsgaranti. </a:t>
            </a:r>
          </a:p>
          <a:p>
            <a:pPr marL="538456" lvl="2" indent="-214370">
              <a:buFont typeface="Wingdings" panose="05000000000000000000" pitchFamily="2" charset="2"/>
              <a:buChar char="Ø"/>
            </a:pPr>
            <a:r>
              <a:rPr lang="da-DK" sz="2000" dirty="0"/>
              <a:t>Indbetale på en deponeringskonto. </a:t>
            </a:r>
          </a:p>
          <a:p>
            <a:pPr marL="538456" lvl="2" indent="-214370">
              <a:buFont typeface="Wingdings" panose="05000000000000000000" pitchFamily="2" charset="2"/>
              <a:buChar char="Ø"/>
            </a:pPr>
            <a:r>
              <a:rPr lang="da-DK" sz="2000" dirty="0"/>
              <a:t>Indbetaling til </a:t>
            </a:r>
            <a:r>
              <a:rPr lang="da-DK" sz="2000" dirty="0" err="1"/>
              <a:t>LBST’s</a:t>
            </a:r>
            <a:r>
              <a:rPr lang="da-DK" sz="2000" dirty="0"/>
              <a:t> konto.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dirty="0"/>
          </a:p>
          <a:p>
            <a:pPr marL="214370" indent="-214370">
              <a:buFont typeface="Wingdings" panose="05000000000000000000" pitchFamily="2" charset="2"/>
              <a:buChar char="§"/>
            </a:pPr>
            <a:r>
              <a:rPr lang="da-DK" dirty="0" smtClean="0"/>
              <a:t>Ved deltagelse med </a:t>
            </a:r>
            <a:r>
              <a:rPr lang="da-DK" dirty="0"/>
              <a:t>flere ejendomme kan man vælge at modregne </a:t>
            </a:r>
            <a:r>
              <a:rPr lang="da-DK" dirty="0" smtClean="0"/>
              <a:t>købs </a:t>
            </a:r>
            <a:r>
              <a:rPr lang="da-DK" dirty="0"/>
              <a:t>og salgssummer, hvis: </a:t>
            </a:r>
            <a:endParaRPr lang="da-DK" i="1" dirty="0"/>
          </a:p>
          <a:p>
            <a:pPr marL="538456" lvl="2" indent="-214370">
              <a:buFont typeface="Wingdings" panose="05000000000000000000" pitchFamily="2" charset="2"/>
              <a:buChar char="Ø"/>
            </a:pPr>
            <a:r>
              <a:rPr lang="da-DK" sz="2000" dirty="0" smtClean="0"/>
              <a:t>Den </a:t>
            </a:r>
            <a:r>
              <a:rPr lang="da-DK" sz="2000" dirty="0"/>
              <a:t>sælgende ejendom er gældfri</a:t>
            </a:r>
          </a:p>
          <a:p>
            <a:pPr marL="538456" lvl="2" indent="-214370">
              <a:buFont typeface="Wingdings" panose="05000000000000000000" pitchFamily="2" charset="2"/>
              <a:buChar char="Ø"/>
            </a:pPr>
            <a:r>
              <a:rPr lang="da-DK" sz="2000" dirty="0"/>
              <a:t>Panthaverne i den sælgende ejendom ikke kræver del i salgssummen</a:t>
            </a:r>
          </a:p>
          <a:p>
            <a:pPr marL="538456" lvl="2" indent="-214370">
              <a:buFont typeface="Wingdings" panose="05000000000000000000" pitchFamily="2" charset="2"/>
              <a:buChar char="Ø"/>
            </a:pPr>
            <a:r>
              <a:rPr lang="da-DK" sz="2000" dirty="0"/>
              <a:t>Den sælgende ejendom er fuldt </a:t>
            </a:r>
            <a:r>
              <a:rPr lang="da-DK" sz="2000" dirty="0" err="1"/>
              <a:t>sambelånt</a:t>
            </a:r>
            <a:r>
              <a:rPr lang="da-DK" sz="2000" dirty="0"/>
              <a:t> med den købende ejendom</a:t>
            </a:r>
          </a:p>
          <a:p>
            <a:pPr marL="538456" lvl="2" indent="-214370">
              <a:buFont typeface="Wingdings" panose="05000000000000000000" pitchFamily="2" charset="2"/>
              <a:buChar char="Ø"/>
            </a:pPr>
            <a:endParaRPr lang="da-DK" dirty="0"/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20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11. Udgifter for lodsejer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65911" y="1628800"/>
            <a:ext cx="4074742" cy="3539007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Panthaverhøring:</a:t>
            </a:r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dirty="0" smtClean="0"/>
              <a:t>Hvis vi skal høre panthaverne inden udbetaling</a:t>
            </a:r>
          </a:p>
          <a:p>
            <a:pPr>
              <a:defRPr/>
            </a:pPr>
            <a:endParaRPr lang="da-DK" u="sng" dirty="0"/>
          </a:p>
          <a:p>
            <a:pPr>
              <a:defRPr/>
            </a:pPr>
            <a:r>
              <a:rPr lang="da-DK" dirty="0" smtClean="0"/>
              <a:t>Panthaverhøring koster typisk  </a:t>
            </a:r>
            <a:endParaRPr lang="da-DK" dirty="0"/>
          </a:p>
          <a:p>
            <a:pPr>
              <a:defRPr/>
            </a:pPr>
            <a:r>
              <a:rPr lang="da-DK" dirty="0" smtClean="0"/>
              <a:t>1.000 - 5.000 </a:t>
            </a:r>
            <a:r>
              <a:rPr lang="da-DK" dirty="0"/>
              <a:t>kr. pr. </a:t>
            </a:r>
            <a:r>
              <a:rPr lang="da-DK" dirty="0" smtClean="0"/>
              <a:t>panthaver </a:t>
            </a:r>
            <a:endParaRPr lang="da-DK" dirty="0"/>
          </a:p>
          <a:p>
            <a:pPr>
              <a:defRPr/>
            </a:pPr>
            <a:r>
              <a:rPr lang="da-DK" dirty="0" smtClean="0"/>
              <a:t>(afhængig af bank/kreditforening)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24</a:t>
            </a:fld>
            <a:endParaRPr lang="da-DK" dirty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5770292" y="1780697"/>
            <a:ext cx="2240723" cy="2376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sz="1350" dirty="0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6022404" y="1628800"/>
            <a:ext cx="4824536" cy="35918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2000" dirty="0" smtClean="0"/>
              <a:t>Garantistillelse:</a:t>
            </a:r>
            <a:endParaRPr lang="da-DK" sz="2000" dirty="0"/>
          </a:p>
          <a:p>
            <a:pPr>
              <a:defRPr/>
            </a:pPr>
            <a:endParaRPr lang="da-DK" sz="1350" u="sng" dirty="0"/>
          </a:p>
          <a:p>
            <a:pPr>
              <a:buNone/>
              <a:defRPr/>
            </a:pPr>
            <a:r>
              <a:rPr lang="da-DK" sz="2000" dirty="0"/>
              <a:t>Ved nettokøb for 20.000 kr. eller derover</a:t>
            </a:r>
          </a:p>
          <a:p>
            <a:pPr>
              <a:defRPr/>
            </a:pPr>
            <a:r>
              <a:rPr lang="da-DK" sz="2000" dirty="0" smtClean="0"/>
              <a:t>(</a:t>
            </a:r>
            <a:r>
              <a:rPr lang="da-DK" sz="2000" dirty="0"/>
              <a:t>afhængig af bank)</a:t>
            </a:r>
          </a:p>
          <a:p>
            <a:pPr>
              <a:defRPr/>
            </a:pPr>
            <a:endParaRPr lang="da-DK" sz="2000" dirty="0"/>
          </a:p>
          <a:p>
            <a:pPr>
              <a:defRPr/>
            </a:pPr>
            <a:r>
              <a:rPr lang="da-DK" sz="2000" dirty="0"/>
              <a:t>Rådgiver</a:t>
            </a:r>
          </a:p>
          <a:p>
            <a:pPr>
              <a:defRPr/>
            </a:pPr>
            <a:r>
              <a:rPr lang="da-DK" sz="2000" dirty="0" smtClean="0"/>
              <a:t>Overførsel </a:t>
            </a:r>
            <a:r>
              <a:rPr lang="da-DK" sz="2000" dirty="0"/>
              <a:t>af betalingsrettigheder osv.</a:t>
            </a:r>
          </a:p>
        </p:txBody>
      </p:sp>
    </p:spTree>
    <p:extLst>
      <p:ext uri="{BB962C8B-B14F-4D97-AF65-F5344CB8AC3E}">
        <p14:creationId xmlns:p14="http://schemas.microsoft.com/office/powerpoint/2010/main" val="22985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Hvornår er jordfordelingen gennemført?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1620"/>
              </a:lnSpc>
            </a:pPr>
            <a:endParaRPr lang="da-DK" altLang="da-DK" dirty="0" smtClean="0"/>
          </a:p>
          <a:p>
            <a:pPr>
              <a:lnSpc>
                <a:spcPts val="1620"/>
              </a:lnSpc>
            </a:pPr>
            <a:r>
              <a:rPr lang="da-DK" altLang="da-DK" dirty="0" smtClean="0"/>
              <a:t>Handlerne </a:t>
            </a:r>
            <a:r>
              <a:rPr lang="da-DK" altLang="da-DK" dirty="0"/>
              <a:t>i jordfordelingen er en realitet når</a:t>
            </a:r>
            <a:r>
              <a:rPr lang="da-DK" altLang="da-DK" dirty="0" smtClean="0"/>
              <a:t>:</a:t>
            </a:r>
          </a:p>
          <a:p>
            <a:pPr>
              <a:lnSpc>
                <a:spcPts val="1620"/>
              </a:lnSpc>
            </a:pPr>
            <a:endParaRPr lang="da-DK" altLang="da-DK" dirty="0"/>
          </a:p>
          <a:p>
            <a:pPr>
              <a:lnSpc>
                <a:spcPts val="1620"/>
              </a:lnSpc>
            </a:pPr>
            <a:endParaRPr lang="da-DK" altLang="da-DK" dirty="0" smtClean="0"/>
          </a:p>
          <a:p>
            <a:pPr>
              <a:lnSpc>
                <a:spcPts val="1620"/>
              </a:lnSpc>
            </a:pPr>
            <a:endParaRPr lang="da-DK" altLang="da-DK" dirty="0"/>
          </a:p>
          <a:p>
            <a:pPr marL="214370" indent="-214370">
              <a:lnSpc>
                <a:spcPts val="1620"/>
              </a:lnSpc>
              <a:buFont typeface="Wingdings" panose="05000000000000000000" pitchFamily="2" charset="2"/>
              <a:buChar char="Ø"/>
            </a:pPr>
            <a:r>
              <a:rPr lang="da-DK" altLang="da-DK" dirty="0"/>
              <a:t>A</a:t>
            </a:r>
            <a:r>
              <a:rPr lang="da-DK" altLang="da-DK" dirty="0" smtClean="0"/>
              <a:t>lle </a:t>
            </a:r>
            <a:r>
              <a:rPr lang="da-DK" altLang="da-DK" dirty="0"/>
              <a:t>lodsejere har skrevet under på en </a:t>
            </a:r>
            <a:r>
              <a:rPr lang="da-DK" altLang="da-DK" dirty="0" smtClean="0"/>
              <a:t>overenskomst</a:t>
            </a:r>
          </a:p>
          <a:p>
            <a:pPr>
              <a:lnSpc>
                <a:spcPts val="1620"/>
              </a:lnSpc>
              <a:buNone/>
            </a:pPr>
            <a:endParaRPr lang="da-DK" dirty="0"/>
          </a:p>
          <a:p>
            <a:pPr marL="214370" indent="-214370">
              <a:lnSpc>
                <a:spcPts val="1620"/>
              </a:lnSpc>
              <a:buFont typeface="Wingdings" panose="05000000000000000000" pitchFamily="2" charset="2"/>
              <a:buChar char="Ø"/>
            </a:pPr>
            <a:r>
              <a:rPr lang="da-DK" dirty="0" smtClean="0"/>
              <a:t>Jordfordelingsplanen </a:t>
            </a:r>
            <a:r>
              <a:rPr lang="da-DK" dirty="0"/>
              <a:t>er godkendt på </a:t>
            </a:r>
            <a:r>
              <a:rPr lang="da-DK" dirty="0" smtClean="0"/>
              <a:t>kendelsesmødet af jordfordelingskommissionen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25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132" y="3274029"/>
            <a:ext cx="4246920" cy="2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da-DK" altLang="da-DK" sz="5200" dirty="0"/>
              <a:t>Praktiske forhold </a:t>
            </a:r>
          </a:p>
          <a:p>
            <a:pPr algn="ctr"/>
            <a:r>
              <a:rPr lang="da-DK" altLang="da-DK" sz="5200" dirty="0"/>
              <a:t>omkring jordfordelingen</a:t>
            </a:r>
          </a:p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Jordbro Å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Erik Steen Kristensen</a:t>
            </a:r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76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2400" dirty="0"/>
              <a:t>Fastsætte skæringsdato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 dirty="0" smtClean="0"/>
          </a:p>
          <a:p>
            <a:r>
              <a:rPr lang="da-DK" altLang="da-DK" dirty="0"/>
              <a:t>Forslag : A</a:t>
            </a:r>
            <a:r>
              <a:rPr lang="da-DK" altLang="da-DK" dirty="0" smtClean="0"/>
              <a:t>pril 2021.</a:t>
            </a:r>
            <a:endParaRPr lang="da-DK" altLang="da-DK" dirty="0" smtClean="0">
              <a:solidFill>
                <a:srgbClr val="FF0000"/>
              </a:solidFill>
            </a:endParaRPr>
          </a:p>
          <a:p>
            <a:r>
              <a:rPr lang="da-DK" altLang="da-DK" dirty="0"/>
              <a:t/>
            </a:r>
            <a:br>
              <a:rPr lang="da-DK" altLang="da-DK" dirty="0"/>
            </a:br>
            <a:endParaRPr lang="da-DK" altLang="da-DK" dirty="0" smtClean="0"/>
          </a:p>
          <a:p>
            <a:r>
              <a:rPr lang="da-DK" altLang="da-DK" dirty="0" smtClean="0"/>
              <a:t>Det </a:t>
            </a:r>
            <a:r>
              <a:rPr lang="da-DK" altLang="da-DK" dirty="0"/>
              <a:t>betyder at: </a:t>
            </a:r>
          </a:p>
          <a:p>
            <a:endParaRPr lang="da-DK" altLang="da-DK" dirty="0"/>
          </a:p>
          <a:p>
            <a:endParaRPr lang="da-DK" altLang="da-DK" dirty="0"/>
          </a:p>
          <a:p>
            <a:pPr marL="889200" lvl="2" indent="-457200">
              <a:buFont typeface="Wingdings" panose="05000000000000000000" pitchFamily="2" charset="2"/>
              <a:buChar char="Ø"/>
            </a:pPr>
            <a:r>
              <a:rPr lang="da-DK" sz="2000" dirty="0" smtClean="0"/>
              <a:t>Forhandlingerne skal være færdige og alle aftaler underskrevet senest 31. December 2020.</a:t>
            </a:r>
            <a:endParaRPr lang="da-DK" sz="2000" dirty="0">
              <a:solidFill>
                <a:srgbClr val="FF00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92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Den videre proces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6" y="1196753"/>
            <a:ext cx="10987512" cy="4885996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 smtClean="0"/>
              <a:t>Vurderingsforretning v. lodsejerudvalg - forslag onsdag den 11. marts.</a:t>
            </a:r>
            <a:endParaRPr lang="da-DK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 smtClean="0"/>
              <a:t>Ønskerunde-indledende møde med alle lodsejere, tilbud kort møde 18. og evt. 19. marts </a:t>
            </a:r>
            <a:endParaRPr lang="da-DK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 smtClean="0"/>
              <a:t>Jordfordelingsforhandlinger </a:t>
            </a:r>
            <a:endParaRPr lang="da-DK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 smtClean="0"/>
              <a:t>Kendelse (1-2 uger før skæringsdato)</a:t>
            </a:r>
            <a:endParaRPr lang="da-DK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/>
              <a:t>Matrikulær berigtigelse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/>
              <a:t>Registrering i matrikel (</a:t>
            </a:r>
            <a:r>
              <a:rPr lang="da-DK" dirty="0" err="1"/>
              <a:t>Geodatastyrelsen</a:t>
            </a:r>
            <a:r>
              <a:rPr lang="da-DK" dirty="0"/>
              <a:t>) og i tingbog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dirty="0"/>
          </a:p>
          <a:p>
            <a:pPr>
              <a:spcBef>
                <a:spcPct val="20000"/>
              </a:spcBef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28</a:t>
            </a:fld>
            <a:endParaRPr lang="da-DK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Landbrugsstyrelsen / Jordbro Å v. Daugbjerg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78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3600" dirty="0" smtClean="0"/>
              <a:t>Punkter som vil blive belyst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a-DK" sz="3200" dirty="0" smtClean="0"/>
              <a:t>Hvad </a:t>
            </a:r>
            <a:r>
              <a:rPr lang="da-DK" sz="3200" dirty="0" smtClean="0"/>
              <a:t>er en jordfordeling ?</a:t>
            </a:r>
            <a:endParaRPr lang="da-DK" sz="3200" dirty="0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da-DK" sz="3200" dirty="0"/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a-DK" sz="3200" dirty="0" smtClean="0"/>
              <a:t>Hvad er en vurderingsforretning?</a:t>
            </a:r>
            <a:endParaRPr lang="da-DK" sz="3200" dirty="0"/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da-DK" sz="3200" dirty="0"/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a-DK" sz="3200" dirty="0" smtClean="0"/>
              <a:t>Kompensation ved 20-årigt tilskud og engangserstatning</a:t>
            </a:r>
            <a:endParaRPr lang="da-DK" sz="3200" dirty="0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da-DK" sz="3200" dirty="0"/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a-DK" sz="3200" dirty="0" smtClean="0"/>
              <a:t>Kompensation ved salg/jordfordeling</a:t>
            </a:r>
            <a:endParaRPr lang="da-DK" sz="3200" dirty="0"/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da-DK" sz="3200" dirty="0"/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a-DK" sz="3200" dirty="0" smtClean="0"/>
              <a:t>Vigtige trin og tidsplan i en jordfordeling</a:t>
            </a:r>
            <a:endParaRPr lang="da-DK" sz="320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02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Hvad er en jordfordeling?</a:t>
            </a:r>
            <a:endParaRPr lang="da-DK" sz="32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89756" y="1196753"/>
            <a:ext cx="6696744" cy="4885996"/>
          </a:xfrm>
        </p:spPr>
        <p:txBody>
          <a:bodyPr/>
          <a:lstStyle/>
          <a:p>
            <a:pPr marL="342900" indent="-342900">
              <a:lnSpc>
                <a:spcPts val="216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a-DK" altLang="da-DK" sz="2400" dirty="0"/>
              <a:t>Jordfordeling er et godt redskab </a:t>
            </a:r>
            <a:r>
              <a:rPr lang="da-DK" altLang="da-DK" sz="2400" dirty="0" smtClean="0"/>
              <a:t>til at opkøbe projektjord og til at finde erstatningsjord til de </a:t>
            </a:r>
            <a:r>
              <a:rPr lang="da-DK" altLang="da-DK" sz="2400" dirty="0"/>
              <a:t>involverede </a:t>
            </a:r>
            <a:r>
              <a:rPr lang="da-DK" altLang="da-DK" sz="2400" dirty="0" smtClean="0"/>
              <a:t>lodsejere som ønsker dette.</a:t>
            </a:r>
            <a:endParaRPr lang="da-DK" altLang="da-DK" sz="2400" dirty="0"/>
          </a:p>
          <a:p>
            <a:pPr>
              <a:lnSpc>
                <a:spcPts val="2160"/>
              </a:lnSpc>
              <a:spcBef>
                <a:spcPct val="20000"/>
              </a:spcBef>
            </a:pPr>
            <a:endParaRPr lang="da-DK" altLang="da-DK" sz="2400" dirty="0"/>
          </a:p>
          <a:p>
            <a:pPr marL="342900" indent="-342900">
              <a:lnSpc>
                <a:spcPts val="216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a-DK" altLang="da-DK" sz="2400" dirty="0"/>
              <a:t>Den eneste måde at håndtere mange samtidige jordhandler på i ét dokument og i én </a:t>
            </a:r>
            <a:r>
              <a:rPr lang="da-DK" altLang="da-DK" sz="2400" dirty="0" smtClean="0"/>
              <a:t>proces.</a:t>
            </a:r>
            <a:endParaRPr lang="da-DK" altLang="da-DK" sz="2400" dirty="0"/>
          </a:p>
          <a:p>
            <a:pPr>
              <a:lnSpc>
                <a:spcPts val="2160"/>
              </a:lnSpc>
              <a:spcBef>
                <a:spcPct val="20000"/>
              </a:spcBef>
            </a:pPr>
            <a:endParaRPr lang="da-DK" altLang="da-DK" sz="2400" dirty="0"/>
          </a:p>
          <a:p>
            <a:pPr marL="342900" indent="-342900">
              <a:lnSpc>
                <a:spcPts val="216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a-DK" altLang="da-DK" sz="2400" dirty="0"/>
              <a:t>Det sker ved frivillig </a:t>
            </a:r>
            <a:r>
              <a:rPr lang="da-DK" altLang="da-DK" sz="2400" dirty="0" smtClean="0"/>
              <a:t>aftale.</a:t>
            </a:r>
            <a:endParaRPr lang="da-DK" altLang="da-DK" sz="2400" dirty="0"/>
          </a:p>
          <a:p>
            <a:pPr>
              <a:lnSpc>
                <a:spcPts val="2160"/>
              </a:lnSpc>
              <a:spcBef>
                <a:spcPct val="20000"/>
              </a:spcBef>
              <a:buFontTx/>
              <a:buChar char="•"/>
            </a:pPr>
            <a:endParaRPr lang="da-DK" altLang="da-DK" sz="2400" dirty="0"/>
          </a:p>
          <a:p>
            <a:pPr marL="342900" indent="-342900">
              <a:lnSpc>
                <a:spcPts val="216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a-DK" altLang="da-DK" sz="2400" dirty="0"/>
              <a:t>Det er en </a:t>
            </a:r>
            <a:r>
              <a:rPr lang="da-DK" altLang="da-DK" sz="2400" dirty="0" smtClean="0"/>
              <a:t>handel </a:t>
            </a:r>
            <a:r>
              <a:rPr lang="da-DK" altLang="da-DK" sz="2400" dirty="0"/>
              <a:t>forbundet med meget lave omkostninger for de </a:t>
            </a:r>
            <a:r>
              <a:rPr lang="da-DK" altLang="da-DK" sz="2400" dirty="0" smtClean="0"/>
              <a:t>enkelte lodsejere.</a:t>
            </a:r>
            <a:endParaRPr lang="da-DK" altLang="da-DK" sz="24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6" name="Billede 7" descr="Skærmk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2348880"/>
            <a:ext cx="4949060" cy="384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5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2400" dirty="0"/>
              <a:t>Landbrugsstyrelsens rolle i projektet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a-DK" sz="2400" dirty="0" smtClean="0"/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a-DK" sz="2400" dirty="0"/>
              <a:t>Køb af projektjord (vha. jordfordelingsoverenskomst)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endParaRPr lang="da-DK" sz="2400" dirty="0"/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a-DK" sz="2400" dirty="0"/>
              <a:t>Køb af arealer udenfor projektområdet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da-DK" sz="2400" dirty="0"/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a-DK" sz="2400" dirty="0"/>
              <a:t>Salg af </a:t>
            </a:r>
            <a:r>
              <a:rPr lang="da-DK" sz="2400" dirty="0" smtClean="0"/>
              <a:t>erstatningsjord </a:t>
            </a:r>
            <a:r>
              <a:rPr lang="da-DK" sz="2400" dirty="0"/>
              <a:t>til projektdeltagere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da-DK" sz="2400" dirty="0"/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a-DK" sz="2400" dirty="0"/>
              <a:t>Jordfordeling i øvrigt hvis det tjener til gennemførelse af projektet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da-DK" sz="2400" dirty="0"/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a-DK" sz="2400" dirty="0"/>
              <a:t>Salg af vådområdearealer </a:t>
            </a:r>
            <a:r>
              <a:rPr lang="da-DK" sz="2400" dirty="0" smtClean="0"/>
              <a:t>(projektjord) efter </a:t>
            </a:r>
            <a:r>
              <a:rPr lang="da-DK" sz="2400" dirty="0"/>
              <a:t>gennemførelse af projektet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21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117748" y="441350"/>
            <a:ext cx="2592289" cy="5100984"/>
          </a:xfrm>
        </p:spPr>
        <p:txBody>
          <a:bodyPr/>
          <a:lstStyle/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r>
              <a:rPr lang="da-DK" sz="2000" dirty="0"/>
              <a:t>Hvem vurderer?</a:t>
            </a:r>
          </a:p>
          <a:p>
            <a:pPr lvl="2"/>
            <a:r>
              <a:rPr lang="da-DK" dirty="0" smtClean="0"/>
              <a:t>Lodsejerudvalget 3-5 personer</a:t>
            </a:r>
            <a:endParaRPr lang="da-DK" dirty="0"/>
          </a:p>
          <a:p>
            <a:pPr lvl="2"/>
            <a:r>
              <a:rPr lang="da-DK" dirty="0"/>
              <a:t>Lokal </a:t>
            </a:r>
            <a:r>
              <a:rPr lang="da-DK" dirty="0" smtClean="0"/>
              <a:t>planteavlskonsulent </a:t>
            </a:r>
            <a:endParaRPr lang="da-DK" dirty="0"/>
          </a:p>
          <a:p>
            <a:pPr lvl="2"/>
            <a:r>
              <a:rPr lang="da-DK" dirty="0"/>
              <a:t>Landbrugsstyrelsen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sz="2000" dirty="0"/>
              <a:t>Takst 100;</a:t>
            </a:r>
          </a:p>
          <a:p>
            <a:pPr lvl="2"/>
            <a:r>
              <a:rPr lang="da-DK" dirty="0"/>
              <a:t>Den bedste mark i området - (ikke nødvendigvis beliggende  indenfor projektområdet!)</a:t>
            </a:r>
          </a:p>
          <a:p>
            <a:pPr lvl="1"/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646140" y="-26650"/>
            <a:ext cx="6696744" cy="46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21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altLang="da-DK" sz="2400" dirty="0" smtClean="0"/>
              <a:t>Eksempel på vurderingsforretning i</a:t>
            </a:r>
          </a:p>
          <a:p>
            <a:pPr algn="ctr"/>
            <a:r>
              <a:rPr lang="da-DK" altLang="da-DK" sz="2400" dirty="0" smtClean="0"/>
              <a:t> Nørreådalen 14-15 juni 2021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530" y="4911178"/>
            <a:ext cx="2327189" cy="1765003"/>
          </a:xfrm>
          <a:prstGeom prst="rect">
            <a:avLst/>
          </a:prstGeom>
        </p:spPr>
      </p:pic>
      <p:sp>
        <p:nvSpPr>
          <p:cNvPr id="6" name="Pladsholder til indhold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" name="Pladsholder til indho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793" y="821729"/>
            <a:ext cx="12243485" cy="5877272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1" name="Ellipse 10"/>
          <p:cNvSpPr/>
          <p:nvPr/>
        </p:nvSpPr>
        <p:spPr>
          <a:xfrm>
            <a:off x="6800086" y="867005"/>
            <a:ext cx="864096" cy="4320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dirty="0" smtClean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1096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2400" dirty="0"/>
              <a:t>Kompensationsmuligheder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sz="2800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800" dirty="0">
                <a:latin typeface="Arial" charset="0"/>
              </a:rPr>
              <a:t>Beholde jorden med 20 årigt tilskud = </a:t>
            </a:r>
            <a:r>
              <a:rPr lang="da-DK" sz="2800" dirty="0" smtClean="0">
                <a:latin typeface="Arial" charset="0"/>
              </a:rPr>
              <a:t>Fastholdelsestilskud</a:t>
            </a:r>
            <a:r>
              <a:rPr lang="da-DK" sz="2800" dirty="0">
                <a:latin typeface="Arial" charset="0"/>
              </a:rPr>
              <a:t> </a:t>
            </a:r>
            <a:r>
              <a:rPr lang="da-DK" sz="2800" dirty="0" smtClean="0">
                <a:latin typeface="Arial" charset="0"/>
              </a:rPr>
              <a:t>og/eller Engangserstatning. </a:t>
            </a:r>
            <a:endParaRPr lang="da-DK" sz="2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sz="2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800" dirty="0">
                <a:latin typeface="Arial" charset="0"/>
              </a:rPr>
              <a:t>Salg af </a:t>
            </a:r>
            <a:r>
              <a:rPr lang="da-DK" sz="2800" dirty="0" smtClean="0">
                <a:latin typeface="Arial" charset="0"/>
              </a:rPr>
              <a:t>projektarealer evt. med forkøbsret.</a:t>
            </a:r>
            <a:endParaRPr lang="da-DK" sz="2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sz="2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800" dirty="0">
                <a:latin typeface="Arial" charset="0"/>
              </a:rPr>
              <a:t>Mulighed for køb af velbeliggende og størrelsesmæssigt afpasset </a:t>
            </a:r>
            <a:r>
              <a:rPr lang="da-DK" sz="2800" dirty="0" smtClean="0">
                <a:latin typeface="Arial" charset="0"/>
              </a:rPr>
              <a:t>erstatningsjord. </a:t>
            </a:r>
            <a:endParaRPr lang="da-DK" sz="2800" dirty="0">
              <a:latin typeface="Arial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18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Kompensation – fastholdelse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5780" y="757524"/>
            <a:ext cx="7632848" cy="4885996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sz="2400" dirty="0">
              <a:latin typeface="Arial" charset="0"/>
            </a:endParaRPr>
          </a:p>
          <a:p>
            <a:pPr marL="363538" lvl="1" indent="-363538">
              <a:lnSpc>
                <a:spcPts val="2160"/>
              </a:lnSpc>
              <a:spcBef>
                <a:spcPct val="20000"/>
              </a:spcBef>
              <a:defRPr/>
            </a:pPr>
            <a:r>
              <a:rPr lang="da-DK" dirty="0"/>
              <a:t>3.500 kr. pr. ha om året i 20 år for arealer i </a:t>
            </a:r>
            <a:r>
              <a:rPr lang="da-DK" dirty="0" err="1"/>
              <a:t>omdrift</a:t>
            </a:r>
            <a:endParaRPr lang="da-DK" dirty="0"/>
          </a:p>
          <a:p>
            <a:pPr marL="363538" lvl="1" indent="-363538">
              <a:lnSpc>
                <a:spcPts val="2160"/>
              </a:lnSpc>
              <a:spcBef>
                <a:spcPct val="20000"/>
              </a:spcBef>
              <a:defRPr/>
            </a:pPr>
            <a:r>
              <a:rPr lang="da-DK" dirty="0"/>
              <a:t>1.800 kr. pr. ha om året i 20 år for </a:t>
            </a:r>
            <a:r>
              <a:rPr lang="da-DK" dirty="0" smtClean="0"/>
              <a:t>eng/</a:t>
            </a:r>
            <a:r>
              <a:rPr lang="da-DK" dirty="0" err="1" smtClean="0"/>
              <a:t>vedv</a:t>
            </a:r>
            <a:r>
              <a:rPr lang="da-DK" dirty="0" smtClean="0"/>
              <a:t>. græs </a:t>
            </a:r>
            <a:endParaRPr lang="da-DK" dirty="0"/>
          </a:p>
          <a:p>
            <a:pPr marL="363538" lvl="1" indent="-363538">
              <a:lnSpc>
                <a:spcPts val="2160"/>
              </a:lnSpc>
              <a:spcBef>
                <a:spcPct val="20000"/>
              </a:spcBef>
              <a:defRPr/>
            </a:pPr>
            <a:r>
              <a:rPr lang="da-DK" dirty="0"/>
              <a:t>300 kr. pr. ha om året i 20 år for naturarealer </a:t>
            </a:r>
          </a:p>
          <a:p>
            <a:pPr marL="579538" lvl="2" indent="-363538">
              <a:lnSpc>
                <a:spcPts val="2160"/>
              </a:lnSpc>
              <a:spcBef>
                <a:spcPct val="20000"/>
              </a:spcBef>
              <a:defRPr/>
            </a:pPr>
            <a:r>
              <a:rPr lang="da-DK" dirty="0"/>
              <a:t>hvordan er arealet anmeldt i 2014 = reference år </a:t>
            </a:r>
          </a:p>
          <a:p>
            <a:pPr marL="579538" lvl="2" indent="-363538">
              <a:lnSpc>
                <a:spcPts val="2160"/>
              </a:lnSpc>
              <a:spcBef>
                <a:spcPct val="20000"/>
              </a:spcBef>
              <a:defRPr/>
            </a:pPr>
            <a:r>
              <a:rPr lang="da-DK" dirty="0"/>
              <a:t>og hvordan arealet er udnyttet i 2011-2013</a:t>
            </a:r>
          </a:p>
          <a:p>
            <a:pPr marL="579538" lvl="2" indent="-363538">
              <a:lnSpc>
                <a:spcPts val="2160"/>
              </a:lnSpc>
              <a:spcBef>
                <a:spcPct val="20000"/>
              </a:spcBef>
              <a:defRPr/>
            </a:pPr>
            <a:r>
              <a:rPr lang="da-DK" dirty="0"/>
              <a:t>kompensationen skal søges </a:t>
            </a:r>
            <a:r>
              <a:rPr lang="da-DK" u="sng" dirty="0"/>
              <a:t>hvert</a:t>
            </a:r>
            <a:r>
              <a:rPr lang="da-DK" dirty="0"/>
              <a:t> år</a:t>
            </a:r>
          </a:p>
          <a:p>
            <a:pPr marL="0" lvl="1" indent="0">
              <a:lnSpc>
                <a:spcPts val="2160"/>
              </a:lnSpc>
              <a:spcBef>
                <a:spcPct val="20000"/>
              </a:spcBef>
              <a:buNone/>
              <a:defRPr/>
            </a:pPr>
            <a:endParaRPr lang="da-DK" dirty="0"/>
          </a:p>
          <a:p>
            <a:pPr marL="0" lvl="1" indent="0">
              <a:lnSpc>
                <a:spcPts val="2160"/>
              </a:lnSpc>
              <a:spcBef>
                <a:spcPct val="20000"/>
              </a:spcBef>
              <a:buNone/>
              <a:defRPr/>
            </a:pPr>
            <a:endParaRPr lang="da-DK" dirty="0"/>
          </a:p>
          <a:p>
            <a:pPr>
              <a:lnSpc>
                <a:spcPts val="2160"/>
              </a:lnSpc>
              <a:spcBef>
                <a:spcPct val="20000"/>
              </a:spcBef>
              <a:defRPr/>
            </a:pPr>
            <a:r>
              <a:rPr lang="da-DK" dirty="0"/>
              <a:t>Hektar støtte kan beholdes, hvis; </a:t>
            </a:r>
          </a:p>
          <a:p>
            <a:pPr marL="800100" lvl="1" indent="-342900">
              <a:lnSpc>
                <a:spcPts val="216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a-DK" dirty="0"/>
              <a:t>den retmæssigt er udbetalt i 2008.</a:t>
            </a:r>
          </a:p>
          <a:p>
            <a:pPr marL="800100" lvl="1" indent="-342900">
              <a:lnSpc>
                <a:spcPts val="216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a-DK" dirty="0"/>
              <a:t>vådområdeprojektet er den primære årsag til, at hektar støtten under normale omstændigheder ikke vil blive udbetalt.</a:t>
            </a:r>
          </a:p>
          <a:p>
            <a:endParaRPr lang="da-DK" sz="2400" dirty="0"/>
          </a:p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8</a:t>
            </a:fld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7734339" y="31960"/>
            <a:ext cx="4107899" cy="3259344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da-DK" sz="2000" dirty="0" smtClean="0">
                <a:solidFill>
                  <a:srgbClr val="003127"/>
                </a:solidFill>
                <a:latin typeface="Arial Black" panose="020B0A04020102020204" pitchFamily="34" charset="0"/>
              </a:rPr>
              <a:t>Engangserstatning/</a:t>
            </a:r>
          </a:p>
          <a:p>
            <a:r>
              <a:rPr lang="da-DK" sz="2000" dirty="0" smtClean="0">
                <a:solidFill>
                  <a:srgbClr val="003127"/>
                </a:solidFill>
                <a:latin typeface="Arial Black" panose="020B0A04020102020204" pitchFamily="34" charset="0"/>
              </a:rPr>
              <a:t>Kompensation </a:t>
            </a:r>
            <a:endParaRPr lang="da-DK" sz="2000" dirty="0">
              <a:solidFill>
                <a:srgbClr val="003127"/>
              </a:solidFill>
              <a:latin typeface="Arial Black" panose="020B0A04020102020204" pitchFamily="34" charset="0"/>
            </a:endParaRPr>
          </a:p>
          <a:p>
            <a:endParaRPr lang="da-DK" dirty="0">
              <a:solidFill>
                <a:srgbClr val="003127"/>
              </a:solidFill>
            </a:endParaRPr>
          </a:p>
          <a:p>
            <a:pPr>
              <a:buNone/>
            </a:pPr>
            <a:r>
              <a:rPr lang="da-DK" dirty="0">
                <a:solidFill>
                  <a:srgbClr val="003127"/>
                </a:solidFill>
              </a:rPr>
              <a:t>for </a:t>
            </a:r>
            <a:r>
              <a:rPr lang="da-DK" dirty="0" smtClean="0">
                <a:solidFill>
                  <a:srgbClr val="003127"/>
                </a:solidFill>
              </a:rPr>
              <a:t>dyrkningstabet </a:t>
            </a:r>
            <a:r>
              <a:rPr lang="da-DK" dirty="0">
                <a:solidFill>
                  <a:srgbClr val="003127"/>
                </a:solidFill>
              </a:rPr>
              <a:t>på: 				</a:t>
            </a:r>
          </a:p>
          <a:p>
            <a:pPr marL="285750" indent="-285750">
              <a:buFontTx/>
              <a:buChar char="-"/>
            </a:pPr>
            <a:r>
              <a:rPr lang="da-DK" dirty="0" smtClean="0">
                <a:solidFill>
                  <a:srgbClr val="003127"/>
                </a:solidFill>
              </a:rPr>
              <a:t>56.000 </a:t>
            </a:r>
            <a:r>
              <a:rPr lang="da-DK" dirty="0">
                <a:solidFill>
                  <a:srgbClr val="003127"/>
                </a:solidFill>
              </a:rPr>
              <a:t>kr./ha ager/</a:t>
            </a:r>
            <a:r>
              <a:rPr lang="da-DK" dirty="0" err="1">
                <a:solidFill>
                  <a:srgbClr val="003127"/>
                </a:solidFill>
              </a:rPr>
              <a:t>omdriftsarealer</a:t>
            </a:r>
            <a:r>
              <a:rPr lang="da-DK" dirty="0">
                <a:solidFill>
                  <a:srgbClr val="003127"/>
                </a:solidFill>
              </a:rPr>
              <a:t> </a:t>
            </a:r>
            <a:endParaRPr lang="da-DK" dirty="0" smtClean="0">
              <a:solidFill>
                <a:srgbClr val="003127"/>
              </a:solidFill>
            </a:endParaRPr>
          </a:p>
          <a:p>
            <a:pPr marL="342900" indent="-342900">
              <a:buFontTx/>
              <a:buChar char="-"/>
            </a:pPr>
            <a:r>
              <a:rPr lang="da-DK" dirty="0" smtClean="0">
                <a:solidFill>
                  <a:srgbClr val="003127"/>
                </a:solidFill>
              </a:rPr>
              <a:t>31.000 </a:t>
            </a:r>
            <a:r>
              <a:rPr lang="da-DK" dirty="0">
                <a:solidFill>
                  <a:srgbClr val="003127"/>
                </a:solidFill>
              </a:rPr>
              <a:t>kr./ha eng/vedvarende græs</a:t>
            </a:r>
          </a:p>
          <a:p>
            <a:pPr marL="342900" indent="-342900">
              <a:buFontTx/>
              <a:buChar char="-"/>
            </a:pPr>
            <a:r>
              <a:rPr lang="da-DK" dirty="0">
                <a:solidFill>
                  <a:srgbClr val="003127"/>
                </a:solidFill>
              </a:rPr>
              <a:t>4.500 kr./ha naturarealer</a:t>
            </a:r>
          </a:p>
          <a:p>
            <a:pPr marL="342900" indent="-342900">
              <a:buFontTx/>
              <a:buChar char="-"/>
            </a:pPr>
            <a:endParaRPr lang="da-DK" dirty="0">
              <a:solidFill>
                <a:srgbClr val="003127"/>
              </a:solidFill>
            </a:endParaRPr>
          </a:p>
          <a:p>
            <a:r>
              <a:rPr lang="da-DK" dirty="0">
                <a:solidFill>
                  <a:srgbClr val="00312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5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50" y="116632"/>
            <a:ext cx="5089866" cy="468000"/>
          </a:xfrm>
        </p:spPr>
        <p:txBody>
          <a:bodyPr/>
          <a:lstStyle/>
          <a:p>
            <a:r>
              <a:rPr lang="da-DK" altLang="da-DK" sz="2400" dirty="0"/>
              <a:t>Kompensation </a:t>
            </a:r>
            <a:r>
              <a:rPr lang="da-DK" altLang="da-DK" sz="2400" dirty="0" smtClean="0"/>
              <a:t>– salg/jordfordeling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58308" y="0"/>
            <a:ext cx="7030517" cy="2204864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/>
              <a:t>Salg af jord indenfor projektområdet til </a:t>
            </a:r>
            <a:r>
              <a:rPr lang="da-DK" dirty="0" smtClean="0"/>
              <a:t>staten evt. med forkøbsret.</a:t>
            </a:r>
            <a:endParaRPr lang="da-DK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>
                <a:ea typeface="Verdana" panose="020B0604030504040204" pitchFamily="34" charset="0"/>
                <a:cs typeface="Verdana" panose="020B0604030504040204" pitchFamily="34" charset="0"/>
              </a:rPr>
              <a:t>Mulighed for tilkøb af </a:t>
            </a:r>
            <a:r>
              <a:rPr lang="da-DK" dirty="0" smtClean="0">
                <a:ea typeface="Verdana" panose="020B0604030504040204" pitchFamily="34" charset="0"/>
                <a:cs typeface="Verdana" panose="020B0604030504040204" pitchFamily="34" charset="0"/>
              </a:rPr>
              <a:t>erstatningsarealer</a:t>
            </a:r>
            <a:r>
              <a:rPr lang="da-DK" dirty="0">
                <a:ea typeface="Verdana" panose="020B0604030504040204" pitchFamily="34" charset="0"/>
                <a:cs typeface="Verdana" panose="020B0604030504040204" pitchFamily="34" charset="0"/>
              </a:rPr>
              <a:t>, både ved fastholdelse og </a:t>
            </a:r>
            <a:r>
              <a:rPr lang="da-DK" dirty="0" smtClean="0">
                <a:ea typeface="Verdana" panose="020B0604030504040204" pitchFamily="34" charset="0"/>
                <a:cs typeface="Verdana" panose="020B0604030504040204" pitchFamily="34" charset="0"/>
              </a:rPr>
              <a:t>salg.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/>
              <a:t>Jordfordeling i øvrigt hvis det tjener til gennemførelse af </a:t>
            </a:r>
            <a:r>
              <a:rPr lang="da-DK" dirty="0" smtClean="0"/>
              <a:t>projektet.</a:t>
            </a:r>
            <a:r>
              <a:rPr lang="da-DK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9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0" y="548680"/>
            <a:ext cx="5062322" cy="6309320"/>
          </a:xfrm>
          <a:prstGeom prst="rect">
            <a:avLst/>
          </a:prstGeom>
        </p:spPr>
      </p:pic>
      <p:pic>
        <p:nvPicPr>
          <p:cNvPr id="8" name="Pladsholder til indho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281" y="-166854"/>
            <a:ext cx="6184070" cy="70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9BF8A8F4-AF2A-47E3-BF48-71F6147F251A}" vid="{13A0D323-5252-486D-8CCD-1F95C41F5BB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Landbrugsstyrelsen PowerPoint Skabelon 16_9</Template>
  <TotalTime>0</TotalTime>
  <Words>1495</Words>
  <Application>Microsoft Office PowerPoint</Application>
  <PresentationFormat>Brugerdefineret</PresentationFormat>
  <Paragraphs>330</Paragraphs>
  <Slides>28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Verdana</vt:lpstr>
      <vt:lpstr>Wingdings</vt:lpstr>
      <vt:lpstr>NaturErhvervstyrelsen PowerPoint Skabelon 16:9</vt:lpstr>
      <vt:lpstr>PowerPoint-præsentation</vt:lpstr>
      <vt:lpstr>Jordfordelingsprojekter med Erik Steen Kristensen som planlægger.</vt:lpstr>
      <vt:lpstr>Punkter som vil blive belyst</vt:lpstr>
      <vt:lpstr>Hvad er en jordfordeling?</vt:lpstr>
      <vt:lpstr>Landbrugsstyrelsens rolle i projektet</vt:lpstr>
      <vt:lpstr>PowerPoint-præsentation</vt:lpstr>
      <vt:lpstr>Kompensationsmuligheder</vt:lpstr>
      <vt:lpstr>Kompensation – fastholdelse</vt:lpstr>
      <vt:lpstr>Kompensation – salg/jordfordeling</vt:lpstr>
      <vt:lpstr>Punkter som vil blive belyst</vt:lpstr>
      <vt:lpstr>    Sådan foregår en jordfordeling</vt:lpstr>
      <vt:lpstr>Vurderingsforretning </vt:lpstr>
      <vt:lpstr>PowerPoint-præsentation</vt:lpstr>
      <vt:lpstr>PowerPoint-præsentation</vt:lpstr>
      <vt:lpstr>Berigtigelse - forberedelse af de juridiske og lovgivningsmæssige aspekter</vt:lpstr>
      <vt:lpstr>Hvad sker der til kendelsen? </vt:lpstr>
      <vt:lpstr>PowerPoint-præsentation</vt:lpstr>
      <vt:lpstr>1. Jordfordelingsoverenskomst, skæringsdato og kendelse.</vt:lpstr>
      <vt:lpstr>Jordfordelingsoverenskomst</vt:lpstr>
      <vt:lpstr>3. Gæld og panthaverhøring</vt:lpstr>
      <vt:lpstr>5. Arealtilstand, fredninger, hegn mv.</vt:lpstr>
      <vt:lpstr>9. Ind- og udbetaling</vt:lpstr>
      <vt:lpstr>10. Garantistillelse</vt:lpstr>
      <vt:lpstr>11. Udgifter for lodsejer</vt:lpstr>
      <vt:lpstr>Hvornår er jordfordelingen gennemført?</vt:lpstr>
      <vt:lpstr>PowerPoint-præsentation</vt:lpstr>
      <vt:lpstr>Fastsætte skæringsdato</vt:lpstr>
      <vt:lpstr>Den videre proces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2018-02-20T13:39:47Z</dcterms:created>
  <dcterms:modified xsi:type="dcterms:W3CDTF">2021-10-12T12:34:48Z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